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 id="214748366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27" roundtripDataSignature="AMtx7mhFoyC5m18b73KTdePHGGkBcNv29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F584541-2D04-4744-9181-19EF66110C71}">
  <a:tblStyle styleId="{6F584541-2D04-4744-9181-19EF66110C71}"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7" Type="http://customschemas.google.com/relationships/presentationmetadata" Target="meta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7" name="Google Shape;15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436f31fee1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1" name="Google Shape;271;g2436f31fee1_0_1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0" name="Google Shape;28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434cd3c3d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8" name="Google Shape;288;g2434cd3c3df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5" name="Google Shape;295;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3" name="Google Shape;31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2" name="Google Shape;332;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1" name="Google Shape;341;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8dcecf810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8dcecf81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6" name="Google Shape;35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5" name="Google Shape;365;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6" name="Google Shape;17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0" name="Google Shape;19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9" name="Google Shape;19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chúng tôi quan tâm việc dự báo bão</a:t>
            </a:r>
            <a:endParaRPr/>
          </a:p>
          <a:p>
            <a:pPr indent="0" lvl="0" marL="0" rtl="0" algn="l">
              <a:lnSpc>
                <a:spcPct val="100000"/>
              </a:lnSpc>
              <a:spcBef>
                <a:spcPts val="0"/>
              </a:spcBef>
              <a:spcAft>
                <a:spcPts val="0"/>
              </a:spcAft>
              <a:buSzPts val="1100"/>
              <a:buNone/>
            </a:pPr>
            <a:r>
              <a:rPr lang="en-US"/>
              <a:t>có tham khảo 1 số pp</a:t>
            </a:r>
            <a:endParaRPr/>
          </a:p>
          <a:p>
            <a:pPr indent="0" lvl="0" marL="0" rtl="0" algn="l">
              <a:lnSpc>
                <a:spcPct val="100000"/>
              </a:lnSpc>
              <a:spcBef>
                <a:spcPts val="0"/>
              </a:spcBef>
              <a:spcAft>
                <a:spcPts val="0"/>
              </a:spcAft>
              <a:buSzPts val="1100"/>
              <a:buNone/>
            </a:pPr>
            <a:r>
              <a:rPr lang="en-US"/>
              <a:t>Mqh của các thuộc tính đc học bằng mô hình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Nêu việc tại sao lại nghĩ đến Transformer (ss vs LSTM)</a:t>
            </a:r>
            <a:endParaRPr/>
          </a:p>
        </p:txBody>
      </p:sp>
      <p:sp>
        <p:nvSpPr>
          <p:cNvPr id="222" name="Google Shape;22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2" name="Google Shape;23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2" name="Google Shape;24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436f31fee1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1" name="Google Shape;251;g2436f31fee1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d9a36e468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2" name="Google Shape;262;g1fd9a36e468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6" name="Shape 86"/>
        <p:cNvGrpSpPr/>
        <p:nvPr/>
      </p:nvGrpSpPr>
      <p:grpSpPr>
        <a:xfrm>
          <a:off x="0" y="0"/>
          <a:ext cx="0" cy="0"/>
          <a:chOff x="0" y="0"/>
          <a:chExt cx="0" cy="0"/>
        </a:xfrm>
      </p:grpSpPr>
      <p:sp>
        <p:nvSpPr>
          <p:cNvPr id="87" name="Google Shape;87;g2436f31fee1_0_11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g2436f31fee1_0_11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g2436f31fee1_0_11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0" name="Shape 90"/>
        <p:cNvGrpSpPr/>
        <p:nvPr/>
      </p:nvGrpSpPr>
      <p:grpSpPr>
        <a:xfrm>
          <a:off x="0" y="0"/>
          <a:ext cx="0" cy="0"/>
          <a:chOff x="0" y="0"/>
          <a:chExt cx="0" cy="0"/>
        </a:xfrm>
      </p:grpSpPr>
      <p:sp>
        <p:nvSpPr>
          <p:cNvPr id="91" name="Google Shape;91;g2436f31fee1_0_123"/>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g2436f31fee1_0_123"/>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3" name="Google Shape;93;g2436f31fee1_0_12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g2436f31fee1_0_1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g2436f31fee1_0_1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6" name="Shape 96"/>
        <p:cNvGrpSpPr/>
        <p:nvPr/>
      </p:nvGrpSpPr>
      <p:grpSpPr>
        <a:xfrm>
          <a:off x="0" y="0"/>
          <a:ext cx="0" cy="0"/>
          <a:chOff x="0" y="0"/>
          <a:chExt cx="0" cy="0"/>
        </a:xfrm>
      </p:grpSpPr>
      <p:sp>
        <p:nvSpPr>
          <p:cNvPr id="97" name="Google Shape;97;g2436f31fee1_0_12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g2436f31fee1_0_12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 name="Google Shape;99;g2436f31fee1_0_12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g2436f31fee1_0_12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g2436f31fee1_0_12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2" name="Shape 102"/>
        <p:cNvGrpSpPr/>
        <p:nvPr/>
      </p:nvGrpSpPr>
      <p:grpSpPr>
        <a:xfrm>
          <a:off x="0" y="0"/>
          <a:ext cx="0" cy="0"/>
          <a:chOff x="0" y="0"/>
          <a:chExt cx="0" cy="0"/>
        </a:xfrm>
      </p:grpSpPr>
      <p:sp>
        <p:nvSpPr>
          <p:cNvPr id="103" name="Google Shape;103;g2436f31fee1_0_135"/>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g2436f31fee1_0_135"/>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05" name="Google Shape;105;g2436f31fee1_0_13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g2436f31fee1_0_13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g2436f31fee1_0_13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8" name="Shape 108"/>
        <p:cNvGrpSpPr/>
        <p:nvPr/>
      </p:nvGrpSpPr>
      <p:grpSpPr>
        <a:xfrm>
          <a:off x="0" y="0"/>
          <a:ext cx="0" cy="0"/>
          <a:chOff x="0" y="0"/>
          <a:chExt cx="0" cy="0"/>
        </a:xfrm>
      </p:grpSpPr>
      <p:sp>
        <p:nvSpPr>
          <p:cNvPr id="109" name="Google Shape;109;g2436f31fee1_0_14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g2436f31fee1_0_141"/>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 name="Google Shape;111;g2436f31fee1_0_141"/>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 name="Google Shape;112;g2436f31fee1_0_14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g2436f31fee1_0_14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g2436f31fee1_0_14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5" name="Shape 115"/>
        <p:cNvGrpSpPr/>
        <p:nvPr/>
      </p:nvGrpSpPr>
      <p:grpSpPr>
        <a:xfrm>
          <a:off x="0" y="0"/>
          <a:ext cx="0" cy="0"/>
          <a:chOff x="0" y="0"/>
          <a:chExt cx="0" cy="0"/>
        </a:xfrm>
      </p:grpSpPr>
      <p:sp>
        <p:nvSpPr>
          <p:cNvPr id="116" name="Google Shape;116;g2436f31fee1_0_148"/>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g2436f31fee1_0_148"/>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18" name="Google Shape;118;g2436f31fee1_0_148"/>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9" name="Google Shape;119;g2436f31fee1_0_148"/>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0" name="Google Shape;120;g2436f31fee1_0_148"/>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1" name="Google Shape;121;g2436f31fee1_0_14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g2436f31fee1_0_14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g2436f31fee1_0_14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4" name="Shape 124"/>
        <p:cNvGrpSpPr/>
        <p:nvPr/>
      </p:nvGrpSpPr>
      <p:grpSpPr>
        <a:xfrm>
          <a:off x="0" y="0"/>
          <a:ext cx="0" cy="0"/>
          <a:chOff x="0" y="0"/>
          <a:chExt cx="0" cy="0"/>
        </a:xfrm>
      </p:grpSpPr>
      <p:sp>
        <p:nvSpPr>
          <p:cNvPr id="125" name="Google Shape;125;g2436f31fee1_0_15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g2436f31fee1_0_15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7" name="Google Shape;127;g2436f31fee1_0_15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g2436f31fee1_0_15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9" name="Shape 129"/>
        <p:cNvGrpSpPr/>
        <p:nvPr/>
      </p:nvGrpSpPr>
      <p:grpSpPr>
        <a:xfrm>
          <a:off x="0" y="0"/>
          <a:ext cx="0" cy="0"/>
          <a:chOff x="0" y="0"/>
          <a:chExt cx="0" cy="0"/>
        </a:xfrm>
      </p:grpSpPr>
      <p:sp>
        <p:nvSpPr>
          <p:cNvPr id="130" name="Google Shape;130;g2436f31fee1_0_162"/>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1" name="Google Shape;131;g2436f31fee1_0_162"/>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32" name="Google Shape;132;g2436f31fee1_0_162"/>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33" name="Google Shape;133;g2436f31fee1_0_16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4" name="Google Shape;134;g2436f31fee1_0_16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g2436f31fee1_0_16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36" name="Shape 136"/>
        <p:cNvGrpSpPr/>
        <p:nvPr/>
      </p:nvGrpSpPr>
      <p:grpSpPr>
        <a:xfrm>
          <a:off x="0" y="0"/>
          <a:ext cx="0" cy="0"/>
          <a:chOff x="0" y="0"/>
          <a:chExt cx="0" cy="0"/>
        </a:xfrm>
      </p:grpSpPr>
      <p:sp>
        <p:nvSpPr>
          <p:cNvPr id="137" name="Google Shape;137;g2436f31fee1_0_169"/>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g2436f31fee1_0_169"/>
          <p:cNvSpPr/>
          <p:nvPr>
            <p:ph idx="2" type="pic"/>
          </p:nvPr>
        </p:nvSpPr>
        <p:spPr>
          <a:xfrm>
            <a:off x="5183188" y="987425"/>
            <a:ext cx="6172200" cy="4873500"/>
          </a:xfrm>
          <a:prstGeom prst="rect">
            <a:avLst/>
          </a:prstGeom>
          <a:noFill/>
          <a:ln>
            <a:noFill/>
          </a:ln>
        </p:spPr>
      </p:sp>
      <p:sp>
        <p:nvSpPr>
          <p:cNvPr id="139" name="Google Shape;139;g2436f31fee1_0_169"/>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40" name="Google Shape;140;g2436f31fee1_0_16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1" name="Google Shape;141;g2436f31fee1_0_16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g2436f31fee1_0_16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3" name="Shape 143"/>
        <p:cNvGrpSpPr/>
        <p:nvPr/>
      </p:nvGrpSpPr>
      <p:grpSpPr>
        <a:xfrm>
          <a:off x="0" y="0"/>
          <a:ext cx="0" cy="0"/>
          <a:chOff x="0" y="0"/>
          <a:chExt cx="0" cy="0"/>
        </a:xfrm>
      </p:grpSpPr>
      <p:sp>
        <p:nvSpPr>
          <p:cNvPr id="144" name="Google Shape;144;g2436f31fee1_0_17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g2436f31fee1_0_176"/>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6" name="Google Shape;146;g2436f31fee1_0_17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7" name="Google Shape;147;g2436f31fee1_0_17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8" name="Google Shape;148;g2436f31fee1_0_17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9" name="Shape 149"/>
        <p:cNvGrpSpPr/>
        <p:nvPr/>
      </p:nvGrpSpPr>
      <p:grpSpPr>
        <a:xfrm>
          <a:off x="0" y="0"/>
          <a:ext cx="0" cy="0"/>
          <a:chOff x="0" y="0"/>
          <a:chExt cx="0" cy="0"/>
        </a:xfrm>
      </p:grpSpPr>
      <p:sp>
        <p:nvSpPr>
          <p:cNvPr id="150" name="Google Shape;150;g2436f31fee1_0_182"/>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1" name="Google Shape;151;g2436f31fee1_0_182"/>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2" name="Google Shape;152;g2436f31fee1_0_18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3" name="Google Shape;153;g2436f31fee1_0_18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4" name="Google Shape;154;g2436f31fee1_0_18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2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0"/>
          <p:cNvSpPr/>
          <p:nvPr>
            <p:ph idx="2" type="pic"/>
          </p:nvPr>
        </p:nvSpPr>
        <p:spPr>
          <a:xfrm>
            <a:off x="5183188" y="987425"/>
            <a:ext cx="6172200" cy="4873625"/>
          </a:xfrm>
          <a:prstGeom prst="rect">
            <a:avLst/>
          </a:prstGeom>
          <a:noFill/>
          <a:ln>
            <a:noFill/>
          </a:ln>
        </p:spPr>
      </p:sp>
      <p:sp>
        <p:nvSpPr>
          <p:cNvPr id="64" name="Google Shape;64;p3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0" name="Shape 80"/>
        <p:cNvGrpSpPr/>
        <p:nvPr/>
      </p:nvGrpSpPr>
      <p:grpSpPr>
        <a:xfrm>
          <a:off x="0" y="0"/>
          <a:ext cx="0" cy="0"/>
          <a:chOff x="0" y="0"/>
          <a:chExt cx="0" cy="0"/>
        </a:xfrm>
      </p:grpSpPr>
      <p:sp>
        <p:nvSpPr>
          <p:cNvPr id="81" name="Google Shape;81;g2436f31fee1_0_1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2" name="Google Shape;82;g2436f31fee1_0_11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3" name="Google Shape;83;g2436f31fee1_0_11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4" name="Google Shape;84;g2436f31fee1_0_1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5" name="Google Shape;85;g2436f31fee1_0_1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3.png"/><Relationship Id="rId4" Type="http://schemas.openxmlformats.org/officeDocument/2006/relationships/image" Target="../media/image5.png"/><Relationship Id="rId5" Type="http://schemas.openxmlformats.org/officeDocument/2006/relationships/hyperlink" Target="http://drive.google.com/file/d/11SGaZ_W5hzxylWsPEucDzB4gOJs3dPYJ/view" TargetMode="External"/><Relationship Id="rId6" Type="http://schemas.openxmlformats.org/officeDocument/2006/relationships/image" Target="../media/image2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6.png"/><Relationship Id="rId6" Type="http://schemas.openxmlformats.org/officeDocument/2006/relationships/image" Target="../media/image3.png"/><Relationship Id="rId7"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25.png"/><Relationship Id="rId5"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7.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1"/>
          <p:cNvPicPr preferRelativeResize="0"/>
          <p:nvPr/>
        </p:nvPicPr>
        <p:blipFill rotWithShape="1">
          <a:blip r:embed="rId3">
            <a:alphaModFix/>
          </a:blip>
          <a:srcRect b="0" l="0" r="0" t="0"/>
          <a:stretch/>
        </p:blipFill>
        <p:spPr>
          <a:xfrm>
            <a:off x="0" y="10685"/>
            <a:ext cx="12192000" cy="6858001"/>
          </a:xfrm>
          <a:prstGeom prst="rect">
            <a:avLst/>
          </a:prstGeom>
          <a:noFill/>
          <a:ln>
            <a:noFill/>
          </a:ln>
        </p:spPr>
      </p:pic>
      <p:sp>
        <p:nvSpPr>
          <p:cNvPr id="160" name="Google Shape;160;p1"/>
          <p:cNvSpPr/>
          <p:nvPr/>
        </p:nvSpPr>
        <p:spPr>
          <a:xfrm>
            <a:off x="308697" y="1688350"/>
            <a:ext cx="11545800" cy="20367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6000"/>
              <a:buFont typeface="Arial"/>
              <a:buNone/>
            </a:pPr>
            <a:r>
              <a:rPr lang="en-US" sz="4800">
                <a:latin typeface="Times New Roman"/>
                <a:ea typeface="Times New Roman"/>
                <a:cs typeface="Times New Roman"/>
                <a:sym typeface="Times New Roman"/>
              </a:rPr>
              <a:t>Nâng cao độ chính xác dự đoán quỹ đạo bão bằng mô hình Transformer</a:t>
            </a:r>
            <a:endParaRPr b="0" i="0" sz="4800" u="none" cap="none" strike="noStrike">
              <a:solidFill>
                <a:srgbClr val="000000"/>
              </a:solidFill>
              <a:latin typeface="Times New Roman"/>
              <a:ea typeface="Times New Roman"/>
              <a:cs typeface="Times New Roman"/>
              <a:sym typeface="Times New Roman"/>
            </a:endParaRPr>
          </a:p>
        </p:txBody>
      </p:sp>
      <p:sp>
        <p:nvSpPr>
          <p:cNvPr id="161" name="Google Shape;161;p1"/>
          <p:cNvSpPr/>
          <p:nvPr/>
        </p:nvSpPr>
        <p:spPr>
          <a:xfrm>
            <a:off x="3702698" y="6091535"/>
            <a:ext cx="4786605" cy="75578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lang="en-US" sz="2000">
                <a:latin typeface="Times New Roman"/>
                <a:ea typeface="Times New Roman"/>
                <a:cs typeface="Times New Roman"/>
                <a:sym typeface="Times New Roman"/>
              </a:rPr>
              <a:t>Bắc Ninh</a:t>
            </a:r>
            <a:r>
              <a:rPr b="0" i="0" lang="en-US" sz="2000" u="none" cap="none" strike="noStrike">
                <a:solidFill>
                  <a:srgbClr val="000000"/>
                </a:solidFill>
                <a:latin typeface="Times New Roman"/>
                <a:ea typeface="Times New Roman"/>
                <a:cs typeface="Times New Roman"/>
                <a:sym typeface="Times New Roman"/>
              </a:rPr>
              <a:t>, ngày </a:t>
            </a:r>
            <a:r>
              <a:rPr lang="en-US" sz="2000">
                <a:latin typeface="Times New Roman"/>
                <a:ea typeface="Times New Roman"/>
                <a:cs typeface="Times New Roman"/>
                <a:sym typeface="Times New Roman"/>
              </a:rPr>
              <a:t>5</a:t>
            </a:r>
            <a:r>
              <a:rPr b="0" i="0" lang="en-US" sz="2000" u="none" cap="none" strike="noStrike">
                <a:solidFill>
                  <a:srgbClr val="000000"/>
                </a:solidFill>
                <a:latin typeface="Times New Roman"/>
                <a:ea typeface="Times New Roman"/>
                <a:cs typeface="Times New Roman"/>
                <a:sym typeface="Times New Roman"/>
              </a:rPr>
              <a:t> tháng</a:t>
            </a:r>
            <a:r>
              <a:rPr lang="en-US" sz="2000">
                <a:latin typeface="Times New Roman"/>
                <a:ea typeface="Times New Roman"/>
                <a:cs typeface="Times New Roman"/>
                <a:sym typeface="Times New Roman"/>
              </a:rPr>
              <a:t> 10 </a:t>
            </a:r>
            <a:r>
              <a:rPr b="0" i="0" lang="en-US" sz="2000" u="none" cap="none" strike="noStrike">
                <a:solidFill>
                  <a:srgbClr val="000000"/>
                </a:solidFill>
                <a:latin typeface="Times New Roman"/>
                <a:ea typeface="Times New Roman"/>
                <a:cs typeface="Times New Roman"/>
                <a:sym typeface="Times New Roman"/>
              </a:rPr>
              <a:t>năm 2023</a:t>
            </a:r>
            <a:endParaRPr b="0" i="0" sz="2000" u="none" cap="none" strike="noStrike">
              <a:solidFill>
                <a:srgbClr val="000000"/>
              </a:solidFill>
              <a:latin typeface="Times New Roman"/>
              <a:ea typeface="Times New Roman"/>
              <a:cs typeface="Times New Roman"/>
              <a:sym typeface="Times New Roman"/>
            </a:endParaRPr>
          </a:p>
        </p:txBody>
      </p:sp>
      <p:grpSp>
        <p:nvGrpSpPr>
          <p:cNvPr id="162" name="Google Shape;162;p1"/>
          <p:cNvGrpSpPr/>
          <p:nvPr/>
        </p:nvGrpSpPr>
        <p:grpSpPr>
          <a:xfrm>
            <a:off x="3861697" y="4255813"/>
            <a:ext cx="3751816" cy="427421"/>
            <a:chOff x="1641164" y="5496208"/>
            <a:chExt cx="3751816" cy="427421"/>
          </a:xfrm>
        </p:grpSpPr>
        <p:sp>
          <p:nvSpPr>
            <p:cNvPr id="163" name="Google Shape;163;p1"/>
            <p:cNvSpPr/>
            <p:nvPr/>
          </p:nvSpPr>
          <p:spPr>
            <a:xfrm>
              <a:off x="1641164" y="5510038"/>
              <a:ext cx="2906122" cy="399759"/>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505152"/>
                  </a:solidFill>
                  <a:latin typeface="Times New Roman"/>
                  <a:ea typeface="Times New Roman"/>
                  <a:cs typeface="Times New Roman"/>
                  <a:sym typeface="Times New Roman"/>
                </a:rPr>
                <a:t>Nguyễn Văn Thành</a:t>
              </a:r>
              <a:endParaRPr b="0" i="0" sz="2000" u="none" cap="none" strike="noStrike">
                <a:solidFill>
                  <a:srgbClr val="505152"/>
                </a:solidFill>
                <a:latin typeface="Times New Roman"/>
                <a:ea typeface="Times New Roman"/>
                <a:cs typeface="Times New Roman"/>
                <a:sym typeface="Times New Roman"/>
              </a:endParaRPr>
            </a:p>
          </p:txBody>
        </p:sp>
        <p:sp>
          <p:nvSpPr>
            <p:cNvPr id="164" name="Google Shape;164;p1"/>
            <p:cNvSpPr/>
            <p:nvPr/>
          </p:nvSpPr>
          <p:spPr>
            <a:xfrm>
              <a:off x="2793746" y="5496208"/>
              <a:ext cx="2599234" cy="427421"/>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05152"/>
                </a:solidFill>
                <a:latin typeface="Times New Roman"/>
                <a:ea typeface="Times New Roman"/>
                <a:cs typeface="Times New Roman"/>
                <a:sym typeface="Times New Roman"/>
              </a:endParaRPr>
            </a:p>
          </p:txBody>
        </p:sp>
      </p:grpSp>
      <p:sp>
        <p:nvSpPr>
          <p:cNvPr id="165" name="Google Shape;165;p1"/>
          <p:cNvSpPr/>
          <p:nvPr/>
        </p:nvSpPr>
        <p:spPr>
          <a:xfrm>
            <a:off x="2533137" y="4821125"/>
            <a:ext cx="3288600" cy="508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505152"/>
                </a:solidFill>
                <a:latin typeface="Times New Roman"/>
                <a:ea typeface="Times New Roman"/>
                <a:cs typeface="Times New Roman"/>
                <a:sym typeface="Times New Roman"/>
              </a:rPr>
              <a:t>Nguyễn Nam Hoàng</a:t>
            </a:r>
            <a:endParaRPr b="0" i="0" sz="2000" u="none" cap="none" strike="noStrike">
              <a:solidFill>
                <a:srgbClr val="BEBED1"/>
              </a:solidFill>
              <a:latin typeface="Times New Roman"/>
              <a:ea typeface="Times New Roman"/>
              <a:cs typeface="Times New Roman"/>
              <a:sym typeface="Times New Roman"/>
            </a:endParaRPr>
          </a:p>
        </p:txBody>
      </p:sp>
      <p:sp>
        <p:nvSpPr>
          <p:cNvPr id="166" name="Google Shape;166;p1"/>
          <p:cNvSpPr/>
          <p:nvPr/>
        </p:nvSpPr>
        <p:spPr>
          <a:xfrm>
            <a:off x="4522156" y="3703607"/>
            <a:ext cx="3288600" cy="4908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lang="en-US" sz="2000">
                <a:latin typeface="Times New Roman"/>
                <a:ea typeface="Times New Roman"/>
                <a:cs typeface="Times New Roman"/>
                <a:sym typeface="Times New Roman"/>
              </a:rPr>
              <a:t>Nhóm nghiên cứu</a:t>
            </a:r>
            <a:endParaRPr b="0" i="0" sz="2000" u="none" cap="none" strike="noStrike">
              <a:solidFill>
                <a:srgbClr val="000000"/>
              </a:solidFill>
              <a:latin typeface="Times New Roman"/>
              <a:ea typeface="Times New Roman"/>
              <a:cs typeface="Times New Roman"/>
              <a:sym typeface="Times New Roman"/>
            </a:endParaRPr>
          </a:p>
        </p:txBody>
      </p:sp>
      <p:grpSp>
        <p:nvGrpSpPr>
          <p:cNvPr id="167" name="Google Shape;167;p1"/>
          <p:cNvGrpSpPr/>
          <p:nvPr/>
        </p:nvGrpSpPr>
        <p:grpSpPr>
          <a:xfrm>
            <a:off x="6096002" y="4255764"/>
            <a:ext cx="3751677" cy="427500"/>
            <a:chOff x="1641269" y="5496208"/>
            <a:chExt cx="3751677" cy="427500"/>
          </a:xfrm>
        </p:grpSpPr>
        <p:sp>
          <p:nvSpPr>
            <p:cNvPr id="168" name="Google Shape;168;p1"/>
            <p:cNvSpPr/>
            <p:nvPr/>
          </p:nvSpPr>
          <p:spPr>
            <a:xfrm>
              <a:off x="1641269" y="5510167"/>
              <a:ext cx="2906243" cy="399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lang="en-US" sz="2000">
                  <a:solidFill>
                    <a:srgbClr val="505152"/>
                  </a:solidFill>
                  <a:latin typeface="Times New Roman"/>
                  <a:ea typeface="Times New Roman"/>
                  <a:cs typeface="Times New Roman"/>
                  <a:sym typeface="Times New Roman"/>
                </a:rPr>
                <a:t>Nguyễn Đăng Huỳnh</a:t>
              </a:r>
              <a:endParaRPr b="0" i="0" sz="2000" u="none" cap="none" strike="noStrike">
                <a:solidFill>
                  <a:srgbClr val="505152"/>
                </a:solidFill>
                <a:latin typeface="Times New Roman"/>
                <a:ea typeface="Times New Roman"/>
                <a:cs typeface="Times New Roman"/>
                <a:sym typeface="Times New Roman"/>
              </a:endParaRPr>
            </a:p>
          </p:txBody>
        </p:sp>
        <p:sp>
          <p:nvSpPr>
            <p:cNvPr id="169" name="Google Shape;169;p1"/>
            <p:cNvSpPr/>
            <p:nvPr/>
          </p:nvSpPr>
          <p:spPr>
            <a:xfrm>
              <a:off x="2793746" y="5496208"/>
              <a:ext cx="2599200" cy="4275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505152"/>
                </a:solidFill>
                <a:latin typeface="Times New Roman"/>
                <a:ea typeface="Times New Roman"/>
                <a:cs typeface="Times New Roman"/>
                <a:sym typeface="Times New Roman"/>
              </a:endParaRPr>
            </a:p>
          </p:txBody>
        </p:sp>
      </p:grpSp>
      <p:sp>
        <p:nvSpPr>
          <p:cNvPr id="170" name="Google Shape;170;p1"/>
          <p:cNvSpPr/>
          <p:nvPr/>
        </p:nvSpPr>
        <p:spPr>
          <a:xfrm>
            <a:off x="5231612" y="4821137"/>
            <a:ext cx="3288600" cy="508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505152"/>
                </a:solidFill>
                <a:latin typeface="Times New Roman"/>
                <a:ea typeface="Times New Roman"/>
                <a:cs typeface="Times New Roman"/>
                <a:sym typeface="Times New Roman"/>
              </a:rPr>
              <a:t>Nguyễn </a:t>
            </a:r>
            <a:r>
              <a:rPr lang="en-US" sz="2000">
                <a:solidFill>
                  <a:srgbClr val="505152"/>
                </a:solidFill>
                <a:latin typeface="Times New Roman"/>
                <a:ea typeface="Times New Roman"/>
                <a:cs typeface="Times New Roman"/>
                <a:sym typeface="Times New Roman"/>
              </a:rPr>
              <a:t>Ngọc Tân</a:t>
            </a:r>
            <a:endParaRPr b="0" i="0" sz="2000" u="none" cap="none" strike="noStrike">
              <a:solidFill>
                <a:srgbClr val="BEBED1"/>
              </a:solidFill>
              <a:latin typeface="Times New Roman"/>
              <a:ea typeface="Times New Roman"/>
              <a:cs typeface="Times New Roman"/>
              <a:sym typeface="Times New Roman"/>
            </a:endParaRPr>
          </a:p>
        </p:txBody>
      </p:sp>
      <p:sp>
        <p:nvSpPr>
          <p:cNvPr id="171" name="Google Shape;171;p1"/>
          <p:cNvSpPr/>
          <p:nvPr/>
        </p:nvSpPr>
        <p:spPr>
          <a:xfrm>
            <a:off x="7882137" y="4821137"/>
            <a:ext cx="3288600" cy="508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lang="en-US" sz="2000">
                <a:solidFill>
                  <a:srgbClr val="505152"/>
                </a:solidFill>
                <a:latin typeface="Times New Roman"/>
                <a:ea typeface="Times New Roman"/>
                <a:cs typeface="Times New Roman"/>
                <a:sym typeface="Times New Roman"/>
              </a:rPr>
              <a:t>Nguyễn Thái Minh</a:t>
            </a:r>
            <a:endParaRPr b="0" i="0" sz="2000" u="none" cap="none" strike="noStrike">
              <a:solidFill>
                <a:srgbClr val="BEBED1"/>
              </a:solidFill>
              <a:latin typeface="Times New Roman"/>
              <a:ea typeface="Times New Roman"/>
              <a:cs typeface="Times New Roman"/>
              <a:sym typeface="Times New Roman"/>
            </a:endParaRPr>
          </a:p>
        </p:txBody>
      </p:sp>
      <p:pic>
        <p:nvPicPr>
          <p:cNvPr id="172" name="Google Shape;172;p1"/>
          <p:cNvPicPr preferRelativeResize="0"/>
          <p:nvPr/>
        </p:nvPicPr>
        <p:blipFill rotWithShape="1">
          <a:blip r:embed="rId4">
            <a:alphaModFix/>
          </a:blip>
          <a:srcRect b="0" l="0" r="83059" t="0"/>
          <a:stretch/>
        </p:blipFill>
        <p:spPr>
          <a:xfrm>
            <a:off x="464049" y="354850"/>
            <a:ext cx="1440949" cy="1333500"/>
          </a:xfrm>
          <a:prstGeom prst="rect">
            <a:avLst/>
          </a:prstGeom>
          <a:noFill/>
          <a:ln>
            <a:noFill/>
          </a:ln>
        </p:spPr>
      </p:pic>
      <p:pic>
        <p:nvPicPr>
          <p:cNvPr id="173" name="Google Shape;173;p1"/>
          <p:cNvPicPr preferRelativeResize="0"/>
          <p:nvPr/>
        </p:nvPicPr>
        <p:blipFill>
          <a:blip r:embed="rId5">
            <a:alphaModFix/>
          </a:blip>
          <a:stretch>
            <a:fillRect/>
          </a:stretch>
        </p:blipFill>
        <p:spPr>
          <a:xfrm>
            <a:off x="10266475" y="301125"/>
            <a:ext cx="1440951" cy="1440951"/>
          </a:xfrm>
          <a:prstGeom prst="rect">
            <a:avLst/>
          </a:prstGeom>
          <a:noFill/>
          <a:ln>
            <a:noFill/>
          </a:ln>
        </p:spPr>
      </p:pic>
    </p:spTree>
  </p:cSld>
  <p:clrMapOvr>
    <a:masterClrMapping/>
  </p:clrMapOvr>
  <mc:AlternateContent>
    <mc:Choice Requires="p14">
      <p:transition spd="slow" p14:dur="900">
        <p:push/>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2436f31fee1_0_105"/>
          <p:cNvSpPr/>
          <p:nvPr/>
        </p:nvSpPr>
        <p:spPr>
          <a:xfrm>
            <a:off x="0" y="0"/>
            <a:ext cx="12192000" cy="6858000"/>
          </a:xfrm>
          <a:prstGeom prst="rect">
            <a:avLst/>
          </a:prstGeom>
          <a:solidFill>
            <a:srgbClr val="F0F2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74" name="Google Shape;274;g2436f31fee1_0_105"/>
          <p:cNvSpPr/>
          <p:nvPr/>
        </p:nvSpPr>
        <p:spPr>
          <a:xfrm>
            <a:off x="0" y="0"/>
            <a:ext cx="6770700" cy="8913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Arial"/>
                <a:ea typeface="Arial"/>
                <a:cs typeface="Arial"/>
                <a:sym typeface="Arial"/>
              </a:rPr>
              <a:t>Hệ thống lưới</a:t>
            </a:r>
            <a:endParaRPr b="0" i="0" sz="3200" u="none" cap="none" strike="noStrike">
              <a:solidFill>
                <a:schemeClr val="dk1"/>
              </a:solidFill>
              <a:latin typeface="Arial"/>
              <a:ea typeface="Arial"/>
              <a:cs typeface="Arial"/>
              <a:sym typeface="Arial"/>
            </a:endParaRPr>
          </a:p>
        </p:txBody>
      </p:sp>
      <p:sp>
        <p:nvSpPr>
          <p:cNvPr id="275" name="Google Shape;275;g2436f31fee1_0_105"/>
          <p:cNvSpPr txBox="1"/>
          <p:nvPr/>
        </p:nvSpPr>
        <p:spPr>
          <a:xfrm>
            <a:off x="2338800" y="670500"/>
            <a:ext cx="49266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Chia bản đồ thành các ô lưới 1x1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Mỗi ô có kích thước 1 kinh độ x 1 vĩ độ </a:t>
            </a:r>
            <a:endParaRPr b="0" i="0" sz="2000" u="none" cap="none" strike="noStrike">
              <a:solidFill>
                <a:schemeClr val="dk1"/>
              </a:solidFill>
              <a:latin typeface="Arial"/>
              <a:ea typeface="Arial"/>
              <a:cs typeface="Arial"/>
              <a:sym typeface="Arial"/>
            </a:endParaRPr>
          </a:p>
        </p:txBody>
      </p:sp>
      <p:sp>
        <p:nvSpPr>
          <p:cNvPr id="276" name="Google Shape;276;g2436f31fee1_0_105"/>
          <p:cNvSpPr txBox="1"/>
          <p:nvPr/>
        </p:nvSpPr>
        <p:spPr>
          <a:xfrm>
            <a:off x="7265400" y="382475"/>
            <a:ext cx="49266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Phân loại mỗi vị trí vào các ô lưới</a:t>
            </a:r>
            <a:endParaRPr b="0" i="0" sz="2000" u="none" cap="none" strike="noStrike">
              <a:solidFill>
                <a:schemeClr val="dk1"/>
              </a:solidFill>
              <a:latin typeface="Arial"/>
              <a:ea typeface="Arial"/>
              <a:cs typeface="Arial"/>
              <a:sym typeface="Arial"/>
            </a:endParaRPr>
          </a:p>
        </p:txBody>
      </p:sp>
      <p:pic>
        <p:nvPicPr>
          <p:cNvPr id="277" name="Google Shape;277;g2436f31fee1_0_105"/>
          <p:cNvPicPr preferRelativeResize="0"/>
          <p:nvPr/>
        </p:nvPicPr>
        <p:blipFill>
          <a:blip r:embed="rId3">
            <a:alphaModFix/>
          </a:blip>
          <a:stretch>
            <a:fillRect/>
          </a:stretch>
        </p:blipFill>
        <p:spPr>
          <a:xfrm>
            <a:off x="644275" y="1313125"/>
            <a:ext cx="10332918" cy="5544875"/>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74"/>
                                        </p:tgtEl>
                                        <p:attrNameLst>
                                          <p:attrName>style.visibility</p:attrName>
                                        </p:attrNameLst>
                                      </p:cBhvr>
                                      <p:to>
                                        <p:strVal val="visible"/>
                                      </p:to>
                                    </p:set>
                                    <p:anim calcmode="lin" valueType="num">
                                      <p:cBhvr additive="base">
                                        <p:cTn dur="500"/>
                                        <p:tgtEl>
                                          <p:spTgt spid="274"/>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400"/>
                                  </p:stCondLst>
                                  <p:childTnLst>
                                    <p:set>
                                      <p:cBhvr>
                                        <p:cTn dur="1" fill="hold">
                                          <p:stCondLst>
                                            <p:cond delay="0"/>
                                          </p:stCondLst>
                                        </p:cTn>
                                        <p:tgtEl>
                                          <p:spTgt spid="275"/>
                                        </p:tgtEl>
                                        <p:attrNameLst>
                                          <p:attrName>style.visibility</p:attrName>
                                        </p:attrNameLst>
                                      </p:cBhvr>
                                      <p:to>
                                        <p:strVal val="visible"/>
                                      </p:to>
                                    </p:set>
                                    <p:animEffect filter="fade" transition="in">
                                      <p:cBhvr>
                                        <p:cTn dur="500"/>
                                        <p:tgtEl>
                                          <p:spTgt spid="2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pic>
        <p:nvPicPr>
          <p:cNvPr id="282" name="Google Shape;282;p9"/>
          <p:cNvPicPr preferRelativeResize="0"/>
          <p:nvPr/>
        </p:nvPicPr>
        <p:blipFill rotWithShape="1">
          <a:blip r:embed="rId3">
            <a:alphaModFix/>
          </a:blip>
          <a:srcRect b="0" l="0" r="0" t="0"/>
          <a:stretch/>
        </p:blipFill>
        <p:spPr>
          <a:xfrm>
            <a:off x="0" y="-4262"/>
            <a:ext cx="12192000" cy="6858001"/>
          </a:xfrm>
          <a:prstGeom prst="rect">
            <a:avLst/>
          </a:prstGeom>
          <a:noFill/>
          <a:ln>
            <a:noFill/>
          </a:ln>
        </p:spPr>
      </p:pic>
      <p:sp>
        <p:nvSpPr>
          <p:cNvPr id="283" name="Google Shape;283;p9"/>
          <p:cNvSpPr/>
          <p:nvPr/>
        </p:nvSpPr>
        <p:spPr>
          <a:xfrm>
            <a:off x="1697280" y="753715"/>
            <a:ext cx="7424700" cy="5820600"/>
          </a:xfrm>
          <a:prstGeom prst="rect">
            <a:avLst/>
          </a:prstGeom>
          <a:noFill/>
          <a:ln>
            <a:noFill/>
          </a:ln>
        </p:spPr>
        <p:txBody>
          <a:bodyPr anchorCtr="0" anchor="ctr" bIns="45700" lIns="91425" spcFirstLastPara="1" rIns="91425" wrap="square" tIns="45700">
            <a:noAutofit/>
          </a:bodyPr>
          <a:lstStyle/>
          <a:p>
            <a:pPr indent="-285750" lvl="0" marL="285750" marR="0" rtl="0" algn="l">
              <a:lnSpc>
                <a:spcPct val="100000"/>
              </a:lnSpc>
              <a:spcBef>
                <a:spcPts val="0"/>
              </a:spcBef>
              <a:spcAft>
                <a:spcPts val="0"/>
              </a:spcAft>
              <a:buClr>
                <a:schemeClr val="dk1"/>
              </a:buClr>
              <a:buSzPts val="2000"/>
              <a:buFont typeface="Arial"/>
              <a:buChar char="•"/>
            </a:pPr>
            <a:r>
              <a:rPr lang="en-US" sz="2000">
                <a:solidFill>
                  <a:schemeClr val="dk1"/>
                </a:solidFill>
              </a:rPr>
              <a:t>Mã hóa</a:t>
            </a:r>
            <a:r>
              <a:rPr b="0" i="0" lang="en-US" sz="2000" u="none" cap="none" strike="noStrike">
                <a:solidFill>
                  <a:schemeClr val="dk1"/>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Số </a:t>
            </a:r>
            <a:r>
              <a:rPr lang="en-US" sz="2000">
                <a:solidFill>
                  <a:schemeClr val="dk1"/>
                </a:solidFill>
              </a:rPr>
              <a:t>Mã hóa</a:t>
            </a:r>
            <a:r>
              <a:rPr b="0" i="0" lang="en-US" sz="2000" u="none" cap="none" strike="noStrike">
                <a:solidFill>
                  <a:schemeClr val="dk1"/>
                </a:solidFill>
                <a:latin typeface="Arial"/>
                <a:ea typeface="Arial"/>
                <a:cs typeface="Arial"/>
                <a:sym typeface="Arial"/>
              </a:rPr>
              <a:t>: 3</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Dropout: 0.25</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Số đầu </a:t>
            </a:r>
            <a:r>
              <a:rPr lang="en-US" sz="2000">
                <a:solidFill>
                  <a:schemeClr val="dk1"/>
                </a:solidFill>
              </a:rPr>
              <a:t>Chú ý</a:t>
            </a:r>
            <a:r>
              <a:rPr b="0" i="0" lang="en-US" sz="2000" u="none" cap="none" strike="noStrike">
                <a:solidFill>
                  <a:schemeClr val="dk1"/>
                </a:solidFill>
                <a:latin typeface="Arial"/>
                <a:ea typeface="Arial"/>
                <a:cs typeface="Arial"/>
                <a:sym typeface="Arial"/>
              </a:rPr>
              <a:t>: 2</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Kích thước mỗi đầu: 64</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Số chiều</a:t>
            </a:r>
            <a:r>
              <a:rPr lang="en-US" sz="2000">
                <a:solidFill>
                  <a:schemeClr val="dk1"/>
                </a:solidFill>
              </a:rPr>
              <a:t> Truyền thẳng</a:t>
            </a:r>
            <a:r>
              <a:rPr b="0" i="0" lang="en-US" sz="2000" u="none" cap="none" strike="noStrike">
                <a:solidFill>
                  <a:schemeClr val="dk1"/>
                </a:solidFill>
                <a:latin typeface="Arial"/>
                <a:ea typeface="Arial"/>
                <a:cs typeface="Arial"/>
                <a:sym typeface="Arial"/>
              </a:rPr>
              <a:t>: 5</a:t>
            </a:r>
            <a:endParaRPr b="0" i="0" sz="2000" u="none" cap="none" strike="noStrike">
              <a:solidFill>
                <a:schemeClr val="dk1"/>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Chuẩn hóa: </a:t>
            </a:r>
            <a:r>
              <a:rPr lang="en-US" sz="2000">
                <a:solidFill>
                  <a:schemeClr val="dk1"/>
                </a:solidFill>
              </a:rPr>
              <a:t>Chuẩn hóa theo lớp</a:t>
            </a:r>
            <a:r>
              <a:rPr b="0" i="0" lang="en-US" sz="2000" u="none" cap="none" strike="noStrike">
                <a:solidFill>
                  <a:schemeClr val="dk1"/>
                </a:solidFill>
                <a:latin typeface="Arial"/>
                <a:ea typeface="Arial"/>
                <a:cs typeface="Arial"/>
                <a:sym typeface="Arial"/>
              </a:rPr>
              <a:t>	</a:t>
            </a:r>
            <a:endParaRPr b="0" i="0" sz="2000" u="none" cap="none" strike="noStrike">
              <a:solidFill>
                <a:schemeClr val="dk1"/>
              </a:solidFill>
              <a:latin typeface="Arial"/>
              <a:ea typeface="Arial"/>
              <a:cs typeface="Arial"/>
              <a:sym typeface="Arial"/>
            </a:endParaRPr>
          </a:p>
          <a:p>
            <a:pPr indent="-158750" lvl="1" marL="742950" marR="0" rtl="0" algn="l">
              <a:lnSpc>
                <a:spcPct val="100000"/>
              </a:lnSpc>
              <a:spcBef>
                <a:spcPts val="0"/>
              </a:spcBef>
              <a:spcAft>
                <a:spcPts val="0"/>
              </a:spcAft>
              <a:buClr>
                <a:schemeClr val="dk1"/>
              </a:buClr>
              <a:buSzPts val="2000"/>
              <a:buFont typeface="Arial"/>
              <a:buNone/>
            </a:pPr>
            <a:r>
              <a:t/>
            </a:r>
            <a:endParaRPr b="0" i="0" sz="2000" u="none" cap="none" strike="noStrike">
              <a:solidFill>
                <a:schemeClr val="dk1"/>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000"/>
              <a:buFont typeface="Arial"/>
              <a:buChar char="•"/>
            </a:pPr>
            <a:r>
              <a:rPr lang="en-US" sz="2000">
                <a:solidFill>
                  <a:schemeClr val="dk1"/>
                </a:solidFill>
              </a:rPr>
              <a:t>Mạng nơ-ron nhiều lớp</a:t>
            </a:r>
            <a:r>
              <a:rPr b="0" i="0" lang="en-US" sz="20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Dropout: 0.3</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Số node: 12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Hàm tối ưu: Adam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Hàm mất mát: </a:t>
            </a:r>
            <a:r>
              <a:rPr lang="en-US" sz="2000">
                <a:solidFill>
                  <a:schemeClr val="dk1"/>
                </a:solidFill>
              </a:rPr>
              <a:t>Sai số bình phương trung bình</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Đánh giá: </a:t>
            </a:r>
            <a:r>
              <a:rPr lang="en-US" sz="2000">
                <a:solidFill>
                  <a:schemeClr val="dk1"/>
                </a:solidFill>
              </a:rPr>
              <a:t>Độ chính xác</a:t>
            </a:r>
            <a:endParaRPr b="0" i="0" sz="1400" u="none" cap="none" strike="noStrike">
              <a:solidFill>
                <a:srgbClr val="000000"/>
              </a:solidFill>
              <a:latin typeface="Arial"/>
              <a:ea typeface="Arial"/>
              <a:cs typeface="Arial"/>
              <a:sym typeface="Arial"/>
            </a:endParaRPr>
          </a:p>
        </p:txBody>
      </p:sp>
      <p:sp>
        <p:nvSpPr>
          <p:cNvPr id="284" name="Google Shape;284;p9"/>
          <p:cNvSpPr/>
          <p:nvPr/>
        </p:nvSpPr>
        <p:spPr>
          <a:xfrm>
            <a:off x="92596" y="68823"/>
            <a:ext cx="6770675" cy="891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Arial"/>
                <a:ea typeface="Arial"/>
                <a:cs typeface="Arial"/>
                <a:sym typeface="Arial"/>
              </a:rPr>
              <a:t>Kiến trúc mô hình</a:t>
            </a:r>
            <a:endParaRPr b="0" i="0" sz="3200" u="none" cap="none" strike="noStrike">
              <a:solidFill>
                <a:schemeClr val="dk1"/>
              </a:solidFill>
              <a:latin typeface="Arial"/>
              <a:ea typeface="Arial"/>
              <a:cs typeface="Arial"/>
              <a:sym typeface="Arial"/>
            </a:endParaRPr>
          </a:p>
        </p:txBody>
      </p:sp>
      <p:pic>
        <p:nvPicPr>
          <p:cNvPr id="285" name="Google Shape;285;p9"/>
          <p:cNvPicPr preferRelativeResize="0"/>
          <p:nvPr/>
        </p:nvPicPr>
        <p:blipFill>
          <a:blip r:embed="rId4">
            <a:alphaModFix/>
          </a:blip>
          <a:stretch>
            <a:fillRect/>
          </a:stretch>
        </p:blipFill>
        <p:spPr>
          <a:xfrm>
            <a:off x="8340800" y="236850"/>
            <a:ext cx="2668025" cy="6253149"/>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84"/>
                                        </p:tgtEl>
                                        <p:attrNameLst>
                                          <p:attrName>style.visibility</p:attrName>
                                        </p:attrNameLst>
                                      </p:cBhvr>
                                      <p:to>
                                        <p:strVal val="visible"/>
                                      </p:to>
                                    </p:set>
                                    <p:anim calcmode="lin" valueType="num">
                                      <p:cBhvr additive="base">
                                        <p:cTn dur="500"/>
                                        <p:tgtEl>
                                          <p:spTgt spid="284"/>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250"/>
                                  </p:stCondLst>
                                  <p:childTnLst>
                                    <p:set>
                                      <p:cBhvr>
                                        <p:cTn dur="1" fill="hold">
                                          <p:stCondLst>
                                            <p:cond delay="0"/>
                                          </p:stCondLst>
                                        </p:cTn>
                                        <p:tgtEl>
                                          <p:spTgt spid="283"/>
                                        </p:tgtEl>
                                        <p:attrNameLst>
                                          <p:attrName>style.visibility</p:attrName>
                                        </p:attrNameLst>
                                      </p:cBhvr>
                                      <p:to>
                                        <p:strVal val="visible"/>
                                      </p:to>
                                    </p:set>
                                    <p:animEffect filter="fade" transition="in">
                                      <p:cBhvr>
                                        <p:cTn dur="500"/>
                                        <p:tgtEl>
                                          <p:spTgt spid="2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pic>
        <p:nvPicPr>
          <p:cNvPr descr="Background pattern&#10;&#10;Description automatically generated" id="290" name="Google Shape;290;g2434cd3c3df_0_0"/>
          <p:cNvPicPr preferRelativeResize="0"/>
          <p:nvPr/>
        </p:nvPicPr>
        <p:blipFill rotWithShape="1">
          <a:blip r:embed="rId3">
            <a:alphaModFix/>
          </a:blip>
          <a:srcRect b="0" l="428" r="0" t="0"/>
          <a:stretch/>
        </p:blipFill>
        <p:spPr>
          <a:xfrm>
            <a:off x="20" y="1282"/>
            <a:ext cx="12191981" cy="6856718"/>
          </a:xfrm>
          <a:prstGeom prst="rect">
            <a:avLst/>
          </a:prstGeom>
          <a:noFill/>
          <a:ln>
            <a:noFill/>
          </a:ln>
        </p:spPr>
      </p:pic>
      <p:sp>
        <p:nvSpPr>
          <p:cNvPr id="291" name="Google Shape;291;g2434cd3c3df_0_0"/>
          <p:cNvSpPr/>
          <p:nvPr/>
        </p:nvSpPr>
        <p:spPr>
          <a:xfrm>
            <a:off x="152400" y="228600"/>
            <a:ext cx="7944600" cy="8913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Arial"/>
                <a:ea typeface="Arial"/>
                <a:cs typeface="Arial"/>
                <a:sym typeface="Arial"/>
              </a:rPr>
              <a:t>So sánh với các phương pháp học sâu khác</a:t>
            </a:r>
            <a:endParaRPr b="0" i="0" sz="4000" u="none" cap="none" strike="noStrike">
              <a:solidFill>
                <a:schemeClr val="dk1"/>
              </a:solidFill>
              <a:latin typeface="Arial"/>
              <a:ea typeface="Arial"/>
              <a:cs typeface="Arial"/>
              <a:sym typeface="Arial"/>
            </a:endParaRPr>
          </a:p>
        </p:txBody>
      </p:sp>
      <p:graphicFrame>
        <p:nvGraphicFramePr>
          <p:cNvPr id="292" name="Google Shape;292;g2434cd3c3df_0_0"/>
          <p:cNvGraphicFramePr/>
          <p:nvPr/>
        </p:nvGraphicFramePr>
        <p:xfrm>
          <a:off x="2564675" y="2857500"/>
          <a:ext cx="3000000" cy="3000000"/>
        </p:xfrm>
        <a:graphic>
          <a:graphicData uri="http://schemas.openxmlformats.org/drawingml/2006/table">
            <a:tbl>
              <a:tblPr>
                <a:noFill/>
                <a:tableStyleId>{6F584541-2D04-4744-9181-19EF66110C71}</a:tableStyleId>
              </a:tblPr>
              <a:tblGrid>
                <a:gridCol w="1873975"/>
                <a:gridCol w="2571750"/>
                <a:gridCol w="2571750"/>
              </a:tblGrid>
              <a:tr h="381000">
                <a:tc>
                  <a:txBody>
                    <a:bodyPr/>
                    <a:lstStyle/>
                    <a:p>
                      <a:pPr indent="0" lvl="0" marL="0" marR="0" rtl="0" algn="l">
                        <a:lnSpc>
                          <a:spcPct val="100000"/>
                        </a:lnSpc>
                        <a:spcBef>
                          <a:spcPts val="0"/>
                        </a:spcBef>
                        <a:spcAft>
                          <a:spcPts val="0"/>
                        </a:spcAft>
                        <a:buClr>
                          <a:srgbClr val="000000"/>
                        </a:buClr>
                        <a:buSzPts val="2200"/>
                        <a:buFont typeface="Arial"/>
                        <a:buNone/>
                      </a:pPr>
                      <a:r>
                        <a:t/>
                      </a:r>
                      <a:endParaRPr sz="2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2200"/>
                        <a:buFont typeface="Arial"/>
                        <a:buNone/>
                      </a:pPr>
                      <a:r>
                        <a:rPr b="1" lang="en-US" sz="2200" u="none" cap="none" strike="noStrike"/>
                        <a:t>RNN - LSTM</a:t>
                      </a:r>
                      <a:endParaRPr b="1" sz="2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2200"/>
                        <a:buFont typeface="Arial"/>
                        <a:buNone/>
                      </a:pPr>
                      <a:r>
                        <a:rPr b="1" lang="en-US" sz="2200" u="none" cap="none" strike="noStrike"/>
                        <a:t>Transformer</a:t>
                      </a:r>
                      <a:endParaRPr b="1" sz="22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2200"/>
                        <a:buFont typeface="Arial"/>
                        <a:buNone/>
                      </a:pPr>
                      <a:r>
                        <a:rPr b="1" lang="en-US" sz="2200" u="none" cap="none" strike="noStrike"/>
                        <a:t>MSE</a:t>
                      </a:r>
                      <a:endParaRPr b="1" sz="2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2200"/>
                        <a:buFont typeface="Arial"/>
                        <a:buNone/>
                      </a:pPr>
                      <a:r>
                        <a:rPr lang="en-US" sz="2200" u="none" cap="none" strike="noStrike"/>
                        <a:t>0.034</a:t>
                      </a:r>
                      <a:endParaRPr sz="2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2200"/>
                        <a:buFont typeface="Arial"/>
                        <a:buNone/>
                      </a:pPr>
                      <a:r>
                        <a:rPr lang="en-US" sz="2200" u="none" cap="none" strike="noStrike"/>
                        <a:t>0.0</a:t>
                      </a:r>
                      <a:r>
                        <a:rPr lang="en-US" sz="2200"/>
                        <a:t>0</a:t>
                      </a:r>
                      <a:r>
                        <a:rPr lang="en-US" sz="2200" u="none" cap="none" strike="noStrike"/>
                        <a:t>86</a:t>
                      </a:r>
                      <a:endParaRPr sz="22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2200"/>
                        <a:buFont typeface="Arial"/>
                        <a:buNone/>
                      </a:pPr>
                      <a:r>
                        <a:rPr b="1" lang="en-US" sz="2200" u="none" cap="none" strike="noStrike"/>
                        <a:t>RMSE</a:t>
                      </a:r>
                      <a:endParaRPr b="1" sz="2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2200"/>
                        <a:buFont typeface="Arial"/>
                        <a:buNone/>
                      </a:pPr>
                      <a:r>
                        <a:rPr lang="en-US" sz="2200" u="none" cap="none" strike="noStrike"/>
                        <a:t>0.184</a:t>
                      </a:r>
                      <a:endParaRPr sz="2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2200"/>
                        <a:buFont typeface="Arial"/>
                        <a:buNone/>
                      </a:pPr>
                      <a:r>
                        <a:rPr lang="en-US" sz="2200" u="none" cap="none" strike="noStrike"/>
                        <a:t>0.</a:t>
                      </a:r>
                      <a:r>
                        <a:rPr lang="en-US" sz="2200"/>
                        <a:t>0928</a:t>
                      </a:r>
                      <a:endParaRPr sz="22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2200"/>
                        <a:buFont typeface="Arial"/>
                        <a:buNone/>
                      </a:pPr>
                      <a:r>
                        <a:rPr b="1" lang="en-US" sz="2200" u="none" cap="none" strike="noStrike"/>
                        <a:t>Accuracy</a:t>
                      </a:r>
                      <a:endParaRPr b="1" sz="2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2200"/>
                        <a:buFont typeface="Arial"/>
                        <a:buNone/>
                      </a:pPr>
                      <a:r>
                        <a:rPr lang="en-US" sz="2200" u="none" cap="none" strike="noStrike"/>
                        <a:t>0.58</a:t>
                      </a:r>
                      <a:endParaRPr sz="2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2200"/>
                        <a:buFont typeface="Arial"/>
                        <a:buNone/>
                      </a:pPr>
                      <a:r>
                        <a:rPr lang="en-US" sz="2200" u="none" cap="none" strike="noStrike"/>
                        <a:t>0.</a:t>
                      </a:r>
                      <a:r>
                        <a:rPr lang="en-US" sz="2200"/>
                        <a:t>78</a:t>
                      </a:r>
                      <a:endParaRPr sz="2200" u="none" cap="none" strike="noStrike"/>
                    </a:p>
                  </a:txBody>
                  <a:tcPr marT="91425" marB="91425" marR="91425" marL="91425"/>
                </a:tc>
              </a:tr>
            </a:tbl>
          </a:graphicData>
        </a:graphic>
      </p:graphicFrame>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91"/>
                                        </p:tgtEl>
                                        <p:attrNameLst>
                                          <p:attrName>style.visibility</p:attrName>
                                        </p:attrNameLst>
                                      </p:cBhvr>
                                      <p:to>
                                        <p:strVal val="visible"/>
                                      </p:to>
                                    </p:set>
                                    <p:anim calcmode="lin" valueType="num">
                                      <p:cBhvr additive="base">
                                        <p:cTn dur="500"/>
                                        <p:tgtEl>
                                          <p:spTgt spid="29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10"/>
          <p:cNvPicPr preferRelativeResize="0"/>
          <p:nvPr/>
        </p:nvPicPr>
        <p:blipFill rotWithShape="1">
          <a:blip r:embed="rId3">
            <a:alphaModFix/>
          </a:blip>
          <a:srcRect b="0" l="0" r="0" t="0"/>
          <a:stretch/>
        </p:blipFill>
        <p:spPr>
          <a:xfrm>
            <a:off x="2160" y="0"/>
            <a:ext cx="12238357" cy="6858000"/>
          </a:xfrm>
          <a:prstGeom prst="rect">
            <a:avLst/>
          </a:prstGeom>
          <a:noFill/>
          <a:ln>
            <a:noFill/>
          </a:ln>
        </p:spPr>
      </p:pic>
      <p:sp>
        <p:nvSpPr>
          <p:cNvPr id="298" name="Google Shape;298;p10"/>
          <p:cNvSpPr/>
          <p:nvPr/>
        </p:nvSpPr>
        <p:spPr>
          <a:xfrm>
            <a:off x="392914" y="34721"/>
            <a:ext cx="4016416" cy="891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Arial"/>
                <a:ea typeface="Arial"/>
                <a:cs typeface="Arial"/>
                <a:sym typeface="Arial"/>
              </a:rPr>
              <a:t>Kết quả</a:t>
            </a:r>
            <a:endParaRPr b="0" i="0" sz="4000" u="none" cap="none" strike="noStrike">
              <a:solidFill>
                <a:schemeClr val="dk1"/>
              </a:solidFill>
              <a:latin typeface="Arial"/>
              <a:ea typeface="Arial"/>
              <a:cs typeface="Arial"/>
              <a:sym typeface="Arial"/>
            </a:endParaRPr>
          </a:p>
        </p:txBody>
      </p:sp>
      <p:sp>
        <p:nvSpPr>
          <p:cNvPr id="299" name="Google Shape;299;p10"/>
          <p:cNvSpPr txBox="1"/>
          <p:nvPr/>
        </p:nvSpPr>
        <p:spPr>
          <a:xfrm>
            <a:off x="392926" y="837150"/>
            <a:ext cx="82773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5A5A84"/>
                </a:solidFill>
                <a:latin typeface="Arial"/>
                <a:ea typeface="Arial"/>
                <a:cs typeface="Arial"/>
                <a:sym typeface="Arial"/>
              </a:rPr>
              <a:t>SO SÁNH ĐƯỜNG ĐI DỰ BÁO ĐƯỢC VÀ ĐƯỜNG ĐI THỰC TẾ</a:t>
            </a:r>
            <a:endParaRPr b="0" i="0" sz="1400" u="none" cap="none" strike="noStrike">
              <a:solidFill>
                <a:srgbClr val="000000"/>
              </a:solidFill>
              <a:latin typeface="Arial"/>
              <a:ea typeface="Arial"/>
              <a:cs typeface="Arial"/>
              <a:sym typeface="Arial"/>
            </a:endParaRPr>
          </a:p>
        </p:txBody>
      </p:sp>
      <p:sp>
        <p:nvSpPr>
          <p:cNvPr id="300" name="Google Shape;300;p10"/>
          <p:cNvSpPr/>
          <p:nvPr/>
        </p:nvSpPr>
        <p:spPr>
          <a:xfrm>
            <a:off x="8091804" y="1554435"/>
            <a:ext cx="2275840" cy="559592"/>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sp>
        <p:nvSpPr>
          <p:cNvPr id="301" name="Google Shape;301;p10"/>
          <p:cNvSpPr/>
          <p:nvPr/>
        </p:nvSpPr>
        <p:spPr>
          <a:xfrm>
            <a:off x="8892485" y="3286164"/>
            <a:ext cx="2275840" cy="564843"/>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sp>
        <p:nvSpPr>
          <p:cNvPr id="302" name="Google Shape;302;p10"/>
          <p:cNvSpPr/>
          <p:nvPr/>
        </p:nvSpPr>
        <p:spPr>
          <a:xfrm>
            <a:off x="7649923" y="165501"/>
            <a:ext cx="2275800" cy="564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sp>
        <p:nvSpPr>
          <p:cNvPr id="303" name="Google Shape;303;p10"/>
          <p:cNvSpPr/>
          <p:nvPr/>
        </p:nvSpPr>
        <p:spPr>
          <a:xfrm>
            <a:off x="8913573" y="5651350"/>
            <a:ext cx="2275840" cy="564843"/>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cxnSp>
        <p:nvCxnSpPr>
          <p:cNvPr id="304" name="Google Shape;304;p10"/>
          <p:cNvCxnSpPr/>
          <p:nvPr/>
        </p:nvCxnSpPr>
        <p:spPr>
          <a:xfrm>
            <a:off x="7276985" y="310690"/>
            <a:ext cx="1615500" cy="0"/>
          </a:xfrm>
          <a:prstGeom prst="straightConnector1">
            <a:avLst/>
          </a:prstGeom>
          <a:noFill/>
          <a:ln cap="flat" cmpd="sng" w="57150">
            <a:solidFill>
              <a:srgbClr val="6262FF"/>
            </a:solidFill>
            <a:prstDash val="solid"/>
            <a:miter lim="800000"/>
            <a:headEnd len="sm" w="sm" type="none"/>
            <a:tailEnd len="sm" w="sm" type="none"/>
          </a:ln>
        </p:spPr>
      </p:cxnSp>
      <p:sp>
        <p:nvSpPr>
          <p:cNvPr id="305" name="Google Shape;305;p10"/>
          <p:cNvSpPr/>
          <p:nvPr/>
        </p:nvSpPr>
        <p:spPr>
          <a:xfrm>
            <a:off x="9164226" y="78073"/>
            <a:ext cx="2522700" cy="5571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Vị trí lưới dự đoán</a:t>
            </a:r>
            <a:endParaRPr b="0" i="0" sz="2000" u="none" cap="none" strike="noStrike">
              <a:solidFill>
                <a:srgbClr val="000000"/>
              </a:solidFill>
              <a:latin typeface="Arial"/>
              <a:ea typeface="Arial"/>
              <a:cs typeface="Arial"/>
              <a:sym typeface="Arial"/>
            </a:endParaRPr>
          </a:p>
        </p:txBody>
      </p:sp>
      <p:cxnSp>
        <p:nvCxnSpPr>
          <p:cNvPr id="306" name="Google Shape;306;p10"/>
          <p:cNvCxnSpPr/>
          <p:nvPr/>
        </p:nvCxnSpPr>
        <p:spPr>
          <a:xfrm>
            <a:off x="7277000" y="635169"/>
            <a:ext cx="1615500" cy="0"/>
          </a:xfrm>
          <a:prstGeom prst="straightConnector1">
            <a:avLst/>
          </a:prstGeom>
          <a:noFill/>
          <a:ln cap="flat" cmpd="sng" w="57150">
            <a:solidFill>
              <a:srgbClr val="000000"/>
            </a:solidFill>
            <a:prstDash val="solid"/>
            <a:miter lim="800000"/>
            <a:headEnd len="sm" w="sm" type="none"/>
            <a:tailEnd len="sm" w="sm" type="none"/>
          </a:ln>
        </p:spPr>
      </p:cxnSp>
      <p:sp>
        <p:nvSpPr>
          <p:cNvPr id="307" name="Google Shape;307;p10"/>
          <p:cNvSpPr/>
          <p:nvPr/>
        </p:nvSpPr>
        <p:spPr>
          <a:xfrm>
            <a:off x="9164224" y="520150"/>
            <a:ext cx="2333400" cy="5571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Vị trí lưới thực tế</a:t>
            </a:r>
            <a:endParaRPr b="0" i="0" sz="2000" u="none" cap="none" strike="noStrike">
              <a:solidFill>
                <a:srgbClr val="000000"/>
              </a:solidFill>
              <a:latin typeface="Arial"/>
              <a:ea typeface="Arial"/>
              <a:cs typeface="Arial"/>
              <a:sym typeface="Arial"/>
            </a:endParaRPr>
          </a:p>
        </p:txBody>
      </p:sp>
      <p:cxnSp>
        <p:nvCxnSpPr>
          <p:cNvPr id="308" name="Google Shape;308;p10"/>
          <p:cNvCxnSpPr/>
          <p:nvPr/>
        </p:nvCxnSpPr>
        <p:spPr>
          <a:xfrm>
            <a:off x="8084741" y="520148"/>
            <a:ext cx="0" cy="317100"/>
          </a:xfrm>
          <a:prstGeom prst="straightConnector1">
            <a:avLst/>
          </a:prstGeom>
          <a:noFill/>
          <a:ln cap="flat" cmpd="sng" w="38100">
            <a:solidFill>
              <a:srgbClr val="000000"/>
            </a:solidFill>
            <a:prstDash val="solid"/>
            <a:miter lim="800000"/>
            <a:headEnd len="sm" w="sm" type="none"/>
            <a:tailEnd len="sm" w="sm" type="none"/>
          </a:ln>
        </p:spPr>
      </p:cxnSp>
      <p:sp>
        <p:nvSpPr>
          <p:cNvPr id="309" name="Google Shape;309;p10"/>
          <p:cNvSpPr txBox="1"/>
          <p:nvPr/>
        </p:nvSpPr>
        <p:spPr>
          <a:xfrm>
            <a:off x="716375" y="2999050"/>
            <a:ext cx="4489500" cy="1385400"/>
          </a:xfrm>
          <a:prstGeom prst="rect">
            <a:avLst/>
          </a:prstGeom>
          <a:noFill/>
          <a:ln>
            <a:noFill/>
          </a:ln>
        </p:spPr>
        <p:txBody>
          <a:bodyPr anchorCtr="0" anchor="t" bIns="45700" lIns="91425" spcFirstLastPara="1" rIns="91425" wrap="square" tIns="45700">
            <a:spAutoFit/>
          </a:bodyPr>
          <a:lstStyle/>
          <a:p>
            <a:pPr indent="0" lvl="0" marL="457200" marR="0" rtl="0" algn="just">
              <a:lnSpc>
                <a:spcPct val="100000"/>
              </a:lnSpc>
              <a:spcBef>
                <a:spcPts val="0"/>
              </a:spcBef>
              <a:spcAft>
                <a:spcPts val="0"/>
              </a:spcAft>
              <a:buClr>
                <a:srgbClr val="000000"/>
              </a:buClr>
              <a:buSzPts val="1500"/>
              <a:buFont typeface="Arial"/>
              <a:buNone/>
            </a:pPr>
            <a:r>
              <a:rPr b="0" i="0" lang="en-US" sz="2100" u="none" cap="none" strike="noStrike">
                <a:solidFill>
                  <a:schemeClr val="dk1"/>
                </a:solidFill>
                <a:latin typeface="Arial"/>
                <a:ea typeface="Arial"/>
                <a:cs typeface="Arial"/>
                <a:sym typeface="Arial"/>
              </a:rPr>
              <a:t>Chú thích:</a:t>
            </a:r>
            <a:endParaRPr b="0" i="0" sz="2100" u="none" cap="none" strike="noStrike">
              <a:solidFill>
                <a:schemeClr val="dk1"/>
              </a:solidFill>
              <a:latin typeface="Arial"/>
              <a:ea typeface="Arial"/>
              <a:cs typeface="Arial"/>
              <a:sym typeface="Arial"/>
            </a:endParaRPr>
          </a:p>
          <a:p>
            <a:pPr indent="-361950" lvl="0" marL="457200" marR="0" rtl="0" algn="just">
              <a:lnSpc>
                <a:spcPct val="100000"/>
              </a:lnSpc>
              <a:spcBef>
                <a:spcPts val="0"/>
              </a:spcBef>
              <a:spcAft>
                <a:spcPts val="0"/>
              </a:spcAft>
              <a:buClr>
                <a:schemeClr val="dk1"/>
              </a:buClr>
              <a:buSzPts val="2100"/>
              <a:buFont typeface="Arial"/>
              <a:buChar char="●"/>
            </a:pPr>
            <a:r>
              <a:rPr b="0" i="0" lang="en-US" sz="2100" u="none" cap="none" strike="noStrike">
                <a:solidFill>
                  <a:schemeClr val="dk1"/>
                </a:solidFill>
                <a:latin typeface="Arial"/>
                <a:ea typeface="Arial"/>
                <a:cs typeface="Arial"/>
                <a:sym typeface="Arial"/>
              </a:rPr>
              <a:t>Trục tung (y): Nhận dạng lưới</a:t>
            </a:r>
            <a:endParaRPr b="0" i="0" sz="2100" u="none" cap="none" strike="noStrike">
              <a:solidFill>
                <a:schemeClr val="dk1"/>
              </a:solidFill>
              <a:latin typeface="Arial"/>
              <a:ea typeface="Arial"/>
              <a:cs typeface="Arial"/>
              <a:sym typeface="Arial"/>
            </a:endParaRPr>
          </a:p>
          <a:p>
            <a:pPr indent="-361950" lvl="0" marL="457200" marR="0" rtl="0" algn="just">
              <a:lnSpc>
                <a:spcPct val="100000"/>
              </a:lnSpc>
              <a:spcBef>
                <a:spcPts val="0"/>
              </a:spcBef>
              <a:spcAft>
                <a:spcPts val="0"/>
              </a:spcAft>
              <a:buClr>
                <a:schemeClr val="dk1"/>
              </a:buClr>
              <a:buSzPts val="2100"/>
              <a:buFont typeface="Arial"/>
              <a:buChar char="●"/>
            </a:pPr>
            <a:r>
              <a:rPr b="0" i="0" lang="en-US" sz="2100" u="none" cap="none" strike="noStrike">
                <a:solidFill>
                  <a:schemeClr val="dk1"/>
                </a:solidFill>
                <a:latin typeface="Arial"/>
                <a:ea typeface="Arial"/>
                <a:cs typeface="Arial"/>
                <a:sym typeface="Arial"/>
              </a:rPr>
              <a:t>Trục hoành(x): Số mẫu của dữ liệu</a:t>
            </a:r>
            <a:endParaRPr b="0" i="0" sz="2100" u="none" cap="none" strike="noStrike">
              <a:solidFill>
                <a:schemeClr val="dk1"/>
              </a:solidFill>
              <a:latin typeface="Arial"/>
              <a:ea typeface="Arial"/>
              <a:cs typeface="Arial"/>
              <a:sym typeface="Arial"/>
            </a:endParaRPr>
          </a:p>
        </p:txBody>
      </p:sp>
      <p:pic>
        <p:nvPicPr>
          <p:cNvPr id="310" name="Google Shape;310;p10"/>
          <p:cNvPicPr preferRelativeResize="0"/>
          <p:nvPr/>
        </p:nvPicPr>
        <p:blipFill>
          <a:blip r:embed="rId4">
            <a:alphaModFix/>
          </a:blip>
          <a:stretch>
            <a:fillRect/>
          </a:stretch>
        </p:blipFill>
        <p:spPr>
          <a:xfrm>
            <a:off x="5728675" y="1237350"/>
            <a:ext cx="5309758" cy="5470274"/>
          </a:xfrm>
          <a:prstGeom prst="rect">
            <a:avLst/>
          </a:prstGeom>
          <a:noFill/>
          <a:ln>
            <a:noFill/>
          </a:ln>
        </p:spPr>
      </p:pic>
    </p:spTree>
  </p:cSld>
  <p:clrMapOvr>
    <a:masterClrMapping/>
  </p:clrMapOvr>
  <p:transition spd="med">
    <p:push/>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pic>
        <p:nvPicPr>
          <p:cNvPr id="315" name="Google Shape;315;p11"/>
          <p:cNvPicPr preferRelativeResize="0"/>
          <p:nvPr/>
        </p:nvPicPr>
        <p:blipFill rotWithShape="1">
          <a:blip r:embed="rId3">
            <a:alphaModFix/>
          </a:blip>
          <a:srcRect b="0" l="0" r="0" t="0"/>
          <a:stretch/>
        </p:blipFill>
        <p:spPr>
          <a:xfrm>
            <a:off x="-5081" y="-1"/>
            <a:ext cx="12197082" cy="6834870"/>
          </a:xfrm>
          <a:prstGeom prst="rect">
            <a:avLst/>
          </a:prstGeom>
          <a:noFill/>
          <a:ln>
            <a:noFill/>
          </a:ln>
        </p:spPr>
      </p:pic>
      <p:sp>
        <p:nvSpPr>
          <p:cNvPr id="316" name="Google Shape;316;p11"/>
          <p:cNvSpPr/>
          <p:nvPr/>
        </p:nvSpPr>
        <p:spPr>
          <a:xfrm>
            <a:off x="392914" y="34721"/>
            <a:ext cx="4016416" cy="891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Arial"/>
                <a:ea typeface="Arial"/>
                <a:cs typeface="Arial"/>
                <a:sym typeface="Arial"/>
              </a:rPr>
              <a:t>Kết quả</a:t>
            </a:r>
            <a:endParaRPr b="0" i="0" sz="4000" u="none" cap="none" strike="noStrike">
              <a:solidFill>
                <a:schemeClr val="dk1"/>
              </a:solidFill>
              <a:latin typeface="Arial"/>
              <a:ea typeface="Arial"/>
              <a:cs typeface="Arial"/>
              <a:sym typeface="Arial"/>
            </a:endParaRPr>
          </a:p>
        </p:txBody>
      </p:sp>
      <p:sp>
        <p:nvSpPr>
          <p:cNvPr id="317" name="Google Shape;317;p11"/>
          <p:cNvSpPr txBox="1"/>
          <p:nvPr/>
        </p:nvSpPr>
        <p:spPr>
          <a:xfrm>
            <a:off x="392914" y="837162"/>
            <a:ext cx="75003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5A5A84"/>
                </a:solidFill>
                <a:latin typeface="Arial"/>
                <a:ea typeface="Arial"/>
                <a:cs typeface="Arial"/>
                <a:sym typeface="Arial"/>
              </a:rPr>
              <a:t>SO SÁNH ĐƯỜNG ĐI DỰ BÁO ĐƯỢC VÀ ĐƯỜNG ĐI THỰC TẾ CỦA TẤT CẢ CÁC CƠN BÃO</a:t>
            </a:r>
            <a:endParaRPr b="0" i="0" sz="2000" u="none" cap="none" strike="noStrike">
              <a:solidFill>
                <a:srgbClr val="5A5A84"/>
              </a:solidFill>
              <a:latin typeface="Arial"/>
              <a:ea typeface="Arial"/>
              <a:cs typeface="Arial"/>
              <a:sym typeface="Arial"/>
            </a:endParaRPr>
          </a:p>
        </p:txBody>
      </p:sp>
      <p:sp>
        <p:nvSpPr>
          <p:cNvPr id="318" name="Google Shape;318;p11"/>
          <p:cNvSpPr/>
          <p:nvPr/>
        </p:nvSpPr>
        <p:spPr>
          <a:xfrm>
            <a:off x="2520097" y="1303503"/>
            <a:ext cx="2220903" cy="578756"/>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sp>
        <p:nvSpPr>
          <p:cNvPr id="319" name="Google Shape;319;p11"/>
          <p:cNvSpPr/>
          <p:nvPr/>
        </p:nvSpPr>
        <p:spPr>
          <a:xfrm>
            <a:off x="8091804" y="1554435"/>
            <a:ext cx="2275840" cy="559592"/>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sp>
        <p:nvSpPr>
          <p:cNvPr id="320" name="Google Shape;320;p11"/>
          <p:cNvSpPr/>
          <p:nvPr/>
        </p:nvSpPr>
        <p:spPr>
          <a:xfrm>
            <a:off x="8995460" y="3275889"/>
            <a:ext cx="2275800" cy="564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sp>
        <p:nvSpPr>
          <p:cNvPr id="321" name="Google Shape;321;p11"/>
          <p:cNvSpPr/>
          <p:nvPr/>
        </p:nvSpPr>
        <p:spPr>
          <a:xfrm>
            <a:off x="1023673" y="5651351"/>
            <a:ext cx="2275840" cy="564843"/>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sp>
        <p:nvSpPr>
          <p:cNvPr id="322" name="Google Shape;322;p11"/>
          <p:cNvSpPr/>
          <p:nvPr/>
        </p:nvSpPr>
        <p:spPr>
          <a:xfrm>
            <a:off x="8091804" y="1296525"/>
            <a:ext cx="2275840" cy="564843"/>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sp>
        <p:nvSpPr>
          <p:cNvPr id="323" name="Google Shape;323;p11"/>
          <p:cNvSpPr/>
          <p:nvPr/>
        </p:nvSpPr>
        <p:spPr>
          <a:xfrm>
            <a:off x="8913573" y="5651350"/>
            <a:ext cx="2275840" cy="564843"/>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Arial"/>
              <a:ea typeface="Arial"/>
              <a:cs typeface="Arial"/>
              <a:sym typeface="Arial"/>
            </a:endParaRPr>
          </a:p>
        </p:txBody>
      </p:sp>
      <p:cxnSp>
        <p:nvCxnSpPr>
          <p:cNvPr id="324" name="Google Shape;324;p11"/>
          <p:cNvCxnSpPr/>
          <p:nvPr/>
        </p:nvCxnSpPr>
        <p:spPr>
          <a:xfrm>
            <a:off x="1483360" y="6492240"/>
            <a:ext cx="1615440" cy="0"/>
          </a:xfrm>
          <a:prstGeom prst="straightConnector1">
            <a:avLst/>
          </a:prstGeom>
          <a:noFill/>
          <a:ln cap="flat" cmpd="sng" w="57150">
            <a:solidFill>
              <a:srgbClr val="6262FF"/>
            </a:solidFill>
            <a:prstDash val="solid"/>
            <a:miter lim="800000"/>
            <a:headEnd len="sm" w="sm" type="none"/>
            <a:tailEnd len="sm" w="sm" type="none"/>
          </a:ln>
        </p:spPr>
      </p:cxnSp>
      <p:sp>
        <p:nvSpPr>
          <p:cNvPr id="325" name="Google Shape;325;p11"/>
          <p:cNvSpPr/>
          <p:nvPr/>
        </p:nvSpPr>
        <p:spPr>
          <a:xfrm>
            <a:off x="3244576" y="6207348"/>
            <a:ext cx="2522789" cy="557233"/>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Vị trí lưới dự đoán</a:t>
            </a:r>
            <a:endParaRPr b="0" i="0" sz="2000" u="none" cap="none" strike="noStrike">
              <a:solidFill>
                <a:srgbClr val="000000"/>
              </a:solidFill>
              <a:latin typeface="Arial"/>
              <a:ea typeface="Arial"/>
              <a:cs typeface="Arial"/>
              <a:sym typeface="Arial"/>
            </a:endParaRPr>
          </a:p>
        </p:txBody>
      </p:sp>
      <p:cxnSp>
        <p:nvCxnSpPr>
          <p:cNvPr id="326" name="Google Shape;326;p11"/>
          <p:cNvCxnSpPr/>
          <p:nvPr/>
        </p:nvCxnSpPr>
        <p:spPr>
          <a:xfrm>
            <a:off x="6846025" y="6505869"/>
            <a:ext cx="1615440" cy="0"/>
          </a:xfrm>
          <a:prstGeom prst="straightConnector1">
            <a:avLst/>
          </a:prstGeom>
          <a:noFill/>
          <a:ln cap="flat" cmpd="sng" w="57150">
            <a:solidFill>
              <a:srgbClr val="000000"/>
            </a:solidFill>
            <a:prstDash val="solid"/>
            <a:miter lim="800000"/>
            <a:headEnd len="sm" w="sm" type="none"/>
            <a:tailEnd len="sm" w="sm" type="none"/>
          </a:ln>
        </p:spPr>
      </p:cxnSp>
      <p:sp>
        <p:nvSpPr>
          <p:cNvPr id="327" name="Google Shape;327;p11"/>
          <p:cNvSpPr/>
          <p:nvPr/>
        </p:nvSpPr>
        <p:spPr>
          <a:xfrm>
            <a:off x="8461465" y="6205953"/>
            <a:ext cx="2522789" cy="557233"/>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Vị trí lưới thực tế</a:t>
            </a:r>
            <a:endParaRPr b="0" i="0" sz="2000" u="none" cap="none" strike="noStrike">
              <a:solidFill>
                <a:srgbClr val="000000"/>
              </a:solidFill>
              <a:latin typeface="Arial"/>
              <a:ea typeface="Arial"/>
              <a:cs typeface="Arial"/>
              <a:sym typeface="Arial"/>
            </a:endParaRPr>
          </a:p>
        </p:txBody>
      </p:sp>
      <p:cxnSp>
        <p:nvCxnSpPr>
          <p:cNvPr id="328" name="Google Shape;328;p11"/>
          <p:cNvCxnSpPr/>
          <p:nvPr/>
        </p:nvCxnSpPr>
        <p:spPr>
          <a:xfrm>
            <a:off x="7649916" y="6347373"/>
            <a:ext cx="0" cy="316992"/>
          </a:xfrm>
          <a:prstGeom prst="straightConnector1">
            <a:avLst/>
          </a:prstGeom>
          <a:noFill/>
          <a:ln cap="flat" cmpd="sng" w="38100">
            <a:solidFill>
              <a:srgbClr val="000000"/>
            </a:solidFill>
            <a:prstDash val="solid"/>
            <a:miter lim="800000"/>
            <a:headEnd len="sm" w="sm" type="none"/>
            <a:tailEnd len="sm" w="sm" type="none"/>
          </a:ln>
        </p:spPr>
      </p:cxnSp>
      <p:pic>
        <p:nvPicPr>
          <p:cNvPr id="329" name="Google Shape;329;p11"/>
          <p:cNvPicPr preferRelativeResize="0"/>
          <p:nvPr/>
        </p:nvPicPr>
        <p:blipFill>
          <a:blip r:embed="rId4">
            <a:alphaModFix/>
          </a:blip>
          <a:stretch>
            <a:fillRect/>
          </a:stretch>
        </p:blipFill>
        <p:spPr>
          <a:xfrm>
            <a:off x="291313" y="2015950"/>
            <a:ext cx="11604296" cy="3501699"/>
          </a:xfrm>
          <a:prstGeom prst="rect">
            <a:avLst/>
          </a:prstGeom>
          <a:noFill/>
          <a:ln>
            <a:noFill/>
          </a:ln>
        </p:spPr>
      </p:pic>
    </p:spTree>
  </p:cSld>
  <p:clrMapOvr>
    <a:masterClrMapping/>
  </p:clrMapOvr>
  <p:transition spd="med">
    <p:push/>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3" name="Shape 333"/>
        <p:cNvGrpSpPr/>
        <p:nvPr/>
      </p:nvGrpSpPr>
      <p:grpSpPr>
        <a:xfrm>
          <a:off x="0" y="0"/>
          <a:ext cx="0" cy="0"/>
          <a:chOff x="0" y="0"/>
          <a:chExt cx="0" cy="0"/>
        </a:xfrm>
      </p:grpSpPr>
      <p:pic>
        <p:nvPicPr>
          <p:cNvPr id="334" name="Google Shape;334;p12"/>
          <p:cNvPicPr preferRelativeResize="0"/>
          <p:nvPr/>
        </p:nvPicPr>
        <p:blipFill rotWithShape="1">
          <a:blip r:embed="rId3">
            <a:alphaModFix/>
          </a:blip>
          <a:srcRect b="0" l="0" r="0" t="0"/>
          <a:stretch/>
        </p:blipFill>
        <p:spPr>
          <a:xfrm>
            <a:off x="0" y="0"/>
            <a:ext cx="12192000" cy="6858000"/>
          </a:xfrm>
          <a:prstGeom prst="rect">
            <a:avLst/>
          </a:prstGeom>
          <a:noFill/>
          <a:ln>
            <a:noFill/>
          </a:ln>
        </p:spPr>
      </p:pic>
      <p:grpSp>
        <p:nvGrpSpPr>
          <p:cNvPr id="335" name="Google Shape;335;p12"/>
          <p:cNvGrpSpPr/>
          <p:nvPr/>
        </p:nvGrpSpPr>
        <p:grpSpPr>
          <a:xfrm>
            <a:off x="10" y="641"/>
            <a:ext cx="12191980" cy="6856718"/>
            <a:chOff x="20" y="1282"/>
            <a:chExt cx="12191980" cy="6856718"/>
          </a:xfrm>
        </p:grpSpPr>
        <p:pic>
          <p:nvPicPr>
            <p:cNvPr descr="Background pattern&#10;&#10;Description automatically generated" id="336" name="Google Shape;336;p12"/>
            <p:cNvPicPr preferRelativeResize="0"/>
            <p:nvPr/>
          </p:nvPicPr>
          <p:blipFill rotWithShape="1">
            <a:blip r:embed="rId4">
              <a:alphaModFix/>
            </a:blip>
            <a:srcRect b="-1" l="426" r="0" t="0"/>
            <a:stretch/>
          </p:blipFill>
          <p:spPr>
            <a:xfrm>
              <a:off x="20" y="1282"/>
              <a:ext cx="12191980" cy="6856718"/>
            </a:xfrm>
            <a:prstGeom prst="rect">
              <a:avLst/>
            </a:prstGeom>
            <a:noFill/>
            <a:ln>
              <a:noFill/>
            </a:ln>
          </p:spPr>
        </p:pic>
        <p:sp>
          <p:nvSpPr>
            <p:cNvPr id="337" name="Google Shape;337;p12"/>
            <p:cNvSpPr/>
            <p:nvPr/>
          </p:nvSpPr>
          <p:spPr>
            <a:xfrm>
              <a:off x="2103120" y="1778000"/>
              <a:ext cx="7985760" cy="33020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8000"/>
                <a:buFont typeface="Arial"/>
                <a:buNone/>
              </a:pPr>
              <a:r>
                <a:rPr b="0" i="0" lang="en-US" sz="8000" u="none" cap="none" strike="noStrike">
                  <a:solidFill>
                    <a:schemeClr val="dk1"/>
                  </a:solidFill>
                  <a:latin typeface="Arial"/>
                  <a:ea typeface="Arial"/>
                  <a:cs typeface="Arial"/>
                  <a:sym typeface="Arial"/>
                </a:rPr>
                <a:t>Demo</a:t>
              </a:r>
              <a:endParaRPr b="0" i="0" sz="1400" u="none" cap="none" strike="noStrike">
                <a:solidFill>
                  <a:srgbClr val="000000"/>
                </a:solidFill>
                <a:latin typeface="Arial"/>
                <a:ea typeface="Arial"/>
                <a:cs typeface="Arial"/>
                <a:sym typeface="Arial"/>
              </a:endParaRPr>
            </a:p>
          </p:txBody>
        </p:sp>
      </p:grpSp>
      <p:pic>
        <p:nvPicPr>
          <p:cNvPr id="338" name="Google Shape;338;p12" title="Demo final.mkv">
            <a:hlinkClick r:id="rId5"/>
          </p:cNvPr>
          <p:cNvPicPr preferRelativeResize="0"/>
          <p:nvPr/>
        </p:nvPicPr>
        <p:blipFill>
          <a:blip r:embed="rId6">
            <a:alphaModFix/>
          </a:blip>
          <a:stretch>
            <a:fillRect/>
          </a:stretch>
        </p:blipFill>
        <p:spPr>
          <a:xfrm>
            <a:off x="0" y="0"/>
            <a:ext cx="12192000" cy="6858000"/>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335"/>
                                        </p:tgtEl>
                                      </p:cBhvr>
                                    </p:animEffect>
                                    <p:set>
                                      <p:cBhvr>
                                        <p:cTn dur="1" fill="hold">
                                          <p:stCondLst>
                                            <p:cond delay="500"/>
                                          </p:stCondLst>
                                        </p:cTn>
                                        <p:tgtEl>
                                          <p:spTgt spid="335"/>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5000"/>
                                        <p:tgtEl>
                                          <p:spTgt spid="3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5000"/>
                                        <p:tgtEl>
                                          <p:spTgt spid="334"/>
                                        </p:tgtEl>
                                      </p:cBhvr>
                                    </p:animEffect>
                                  </p:childTnLst>
                                </p:cTn>
                              </p:par>
                              <p:par>
                                <p:cTn fill="hold" nodeType="with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1000"/>
                                        <p:tgtEl>
                                          <p:spTgt spid="3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pic>
        <p:nvPicPr>
          <p:cNvPr descr="Background pattern&#10;&#10;Description automatically generated" id="343" name="Google Shape;343;p13"/>
          <p:cNvPicPr preferRelativeResize="0"/>
          <p:nvPr/>
        </p:nvPicPr>
        <p:blipFill rotWithShape="1">
          <a:blip r:embed="rId3">
            <a:alphaModFix/>
          </a:blip>
          <a:srcRect b="-1" l="426" r="0" t="0"/>
          <a:stretch/>
        </p:blipFill>
        <p:spPr>
          <a:xfrm>
            <a:off x="20" y="1282"/>
            <a:ext cx="12191980" cy="6856718"/>
          </a:xfrm>
          <a:prstGeom prst="rect">
            <a:avLst/>
          </a:prstGeom>
          <a:noFill/>
          <a:ln>
            <a:noFill/>
          </a:ln>
        </p:spPr>
      </p:pic>
      <p:sp>
        <p:nvSpPr>
          <p:cNvPr id="344" name="Google Shape;344;p13"/>
          <p:cNvSpPr/>
          <p:nvPr/>
        </p:nvSpPr>
        <p:spPr>
          <a:xfrm>
            <a:off x="0" y="0"/>
            <a:ext cx="2437243" cy="891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Arial"/>
                <a:ea typeface="Arial"/>
                <a:cs typeface="Arial"/>
                <a:sym typeface="Arial"/>
              </a:rPr>
              <a:t>Đánh giá</a:t>
            </a:r>
            <a:endParaRPr b="0" i="0" sz="4000" u="none" cap="none" strike="noStrike">
              <a:solidFill>
                <a:schemeClr val="dk1"/>
              </a:solidFill>
              <a:latin typeface="Arial"/>
              <a:ea typeface="Arial"/>
              <a:cs typeface="Arial"/>
              <a:sym typeface="Arial"/>
            </a:endParaRPr>
          </a:p>
        </p:txBody>
      </p:sp>
      <p:sp>
        <p:nvSpPr>
          <p:cNvPr id="345" name="Google Shape;345;p13"/>
          <p:cNvSpPr/>
          <p:nvPr/>
        </p:nvSpPr>
        <p:spPr>
          <a:xfrm>
            <a:off x="138897" y="5992149"/>
            <a:ext cx="706200" cy="613500"/>
          </a:xfrm>
          <a:prstGeom prst="rightArrow">
            <a:avLst>
              <a:gd fmla="val 50000" name="adj1"/>
              <a:gd fmla="val 70755" name="adj2"/>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46" name="Google Shape;346;p13"/>
          <p:cNvSpPr txBox="1"/>
          <p:nvPr/>
        </p:nvSpPr>
        <p:spPr>
          <a:xfrm>
            <a:off x="983831" y="5913241"/>
            <a:ext cx="9918000" cy="8205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rgbClr val="000000"/>
              </a:buClr>
              <a:buSzPts val="1100"/>
              <a:buFont typeface="Arial"/>
              <a:buNone/>
            </a:pPr>
            <a:r>
              <a:rPr b="0" i="0" lang="en-US" sz="2200" u="none" cap="none" strike="noStrike">
                <a:solidFill>
                  <a:srgbClr val="434343"/>
                </a:solidFill>
                <a:latin typeface="Arial"/>
                <a:ea typeface="Arial"/>
                <a:cs typeface="Arial"/>
                <a:sym typeface="Arial"/>
              </a:rPr>
              <a:t>Ứng dụng của học sâu là lợi thế vượt trội cho các dự đoán theo dõi bão vì trả về các dự báo chính xác và nhanh hơn đáng kể</a:t>
            </a:r>
            <a:endParaRPr b="0" i="0" sz="2200" u="none" cap="none" strike="noStrike">
              <a:solidFill>
                <a:srgbClr val="434343"/>
              </a:solidFill>
              <a:latin typeface="Arial"/>
              <a:ea typeface="Arial"/>
              <a:cs typeface="Arial"/>
              <a:sym typeface="Arial"/>
            </a:endParaRPr>
          </a:p>
        </p:txBody>
      </p:sp>
      <p:pic>
        <p:nvPicPr>
          <p:cNvPr id="347" name="Google Shape;347;p13"/>
          <p:cNvPicPr preferRelativeResize="0"/>
          <p:nvPr/>
        </p:nvPicPr>
        <p:blipFill>
          <a:blip r:embed="rId4">
            <a:alphaModFix/>
          </a:blip>
          <a:stretch>
            <a:fillRect/>
          </a:stretch>
        </p:blipFill>
        <p:spPr>
          <a:xfrm>
            <a:off x="1247950" y="1090925"/>
            <a:ext cx="9917998" cy="4358489"/>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344"/>
                                        </p:tgtEl>
                                        <p:attrNameLst>
                                          <p:attrName>style.visibility</p:attrName>
                                        </p:attrNameLst>
                                      </p:cBhvr>
                                      <p:to>
                                        <p:strVal val="visible"/>
                                      </p:to>
                                    </p:set>
                                    <p:anim calcmode="lin" valueType="num">
                                      <p:cBhvr additive="base">
                                        <p:cTn dur="500"/>
                                        <p:tgtEl>
                                          <p:spTgt spid="34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45"/>
                                        </p:tgtEl>
                                        <p:attrNameLst>
                                          <p:attrName>style.visibility</p:attrName>
                                        </p:attrNameLst>
                                      </p:cBhvr>
                                      <p:to>
                                        <p:strVal val="visible"/>
                                      </p:to>
                                    </p:set>
                                    <p:anim calcmode="lin" valueType="num">
                                      <p:cBhvr additive="base">
                                        <p:cTn dur="250"/>
                                        <p:tgtEl>
                                          <p:spTgt spid="345"/>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250"/>
                                  </p:stCondLst>
                                  <p:childTnLst>
                                    <p:set>
                                      <p:cBhvr>
                                        <p:cTn dur="1" fill="hold">
                                          <p:stCondLst>
                                            <p:cond delay="0"/>
                                          </p:stCondLst>
                                        </p:cTn>
                                        <p:tgtEl>
                                          <p:spTgt spid="346"/>
                                        </p:tgtEl>
                                        <p:attrNameLst>
                                          <p:attrName>style.visibility</p:attrName>
                                        </p:attrNameLst>
                                      </p:cBhvr>
                                      <p:to>
                                        <p:strVal val="visible"/>
                                      </p:to>
                                    </p:set>
                                    <p:animEffect filter="fade" transition="in">
                                      <p:cBhvr>
                                        <p:cTn dur="500"/>
                                        <p:tgtEl>
                                          <p:spTgt spid="3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pic>
        <p:nvPicPr>
          <p:cNvPr descr="Background pattern&#10;&#10;Description automatically generated" id="352" name="Google Shape;352;g28dcecf810d_0_0"/>
          <p:cNvPicPr preferRelativeResize="0"/>
          <p:nvPr/>
        </p:nvPicPr>
        <p:blipFill rotWithShape="1">
          <a:blip r:embed="rId3">
            <a:alphaModFix/>
          </a:blip>
          <a:srcRect b="0" l="428" r="0" t="0"/>
          <a:stretch/>
        </p:blipFill>
        <p:spPr>
          <a:xfrm>
            <a:off x="20" y="1282"/>
            <a:ext cx="12191981" cy="6856718"/>
          </a:xfrm>
          <a:prstGeom prst="rect">
            <a:avLst/>
          </a:prstGeom>
          <a:noFill/>
          <a:ln>
            <a:noFill/>
          </a:ln>
        </p:spPr>
      </p:pic>
      <p:sp>
        <p:nvSpPr>
          <p:cNvPr id="353" name="Google Shape;353;g28dcecf810d_0_0"/>
          <p:cNvSpPr/>
          <p:nvPr/>
        </p:nvSpPr>
        <p:spPr>
          <a:xfrm>
            <a:off x="0" y="0"/>
            <a:ext cx="2437200" cy="8913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lang="en-US" sz="4000">
                <a:solidFill>
                  <a:schemeClr val="dk1"/>
                </a:solidFill>
              </a:rPr>
              <a:t>Kết luận</a:t>
            </a:r>
            <a:endParaRPr b="0" i="0" sz="4000" u="none" cap="none" strike="noStrike">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7" name="Shape 357"/>
        <p:cNvGrpSpPr/>
        <p:nvPr/>
      </p:nvGrpSpPr>
      <p:grpSpPr>
        <a:xfrm>
          <a:off x="0" y="0"/>
          <a:ext cx="0" cy="0"/>
          <a:chOff x="0" y="0"/>
          <a:chExt cx="0" cy="0"/>
        </a:xfrm>
      </p:grpSpPr>
      <p:sp>
        <p:nvSpPr>
          <p:cNvPr id="358" name="Google Shape;358;p14"/>
          <p:cNvSpPr/>
          <p:nvPr/>
        </p:nvSpPr>
        <p:spPr>
          <a:xfrm>
            <a:off x="0" y="0"/>
            <a:ext cx="12192000" cy="6858000"/>
          </a:xfrm>
          <a:prstGeom prst="rect">
            <a:avLst/>
          </a:prstGeom>
          <a:solidFill>
            <a:srgbClr val="F0F2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59" name="Google Shape;359;p14"/>
          <p:cNvSpPr txBox="1"/>
          <p:nvPr/>
        </p:nvSpPr>
        <p:spPr>
          <a:xfrm>
            <a:off x="823193" y="2524203"/>
            <a:ext cx="5272800" cy="28629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Nghiên cứu phương pháp dự đoán được kinh độ và vĩ độ cụ thể để tăng cường độ chính xác</a:t>
            </a:r>
            <a:endParaRPr b="0" i="0" sz="2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Tích hợp dự báo cường độ (tốc độ gió, áp suất)</a:t>
            </a:r>
            <a:endParaRPr b="0" i="0" sz="2000" u="none" cap="none" strike="noStrike">
              <a:solidFill>
                <a:schemeClr val="dk1"/>
              </a:solidFill>
              <a:latin typeface="Arial"/>
              <a:ea typeface="Arial"/>
              <a:cs typeface="Arial"/>
              <a:sym typeface="Arial"/>
            </a:endParaRPr>
          </a:p>
          <a:p>
            <a:pPr indent="0" lvl="0" marL="0" marR="0" rtl="0" algn="just">
              <a:lnSpc>
                <a:spcPct val="100000"/>
              </a:lnSpc>
              <a:spcBef>
                <a:spcPts val="120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Rút ngắn thời gian dự báo từ 6h xuống 3h, tăng cường số lượng dự đoán</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1200"/>
              </a:spcBef>
              <a:spcAft>
                <a:spcPts val="0"/>
              </a:spcAft>
              <a:buClr>
                <a:srgbClr val="000000"/>
              </a:buClr>
              <a:buSzPts val="2000"/>
              <a:buFont typeface="Arial"/>
              <a:buNone/>
            </a:pPr>
            <a:r>
              <a:t/>
            </a:r>
            <a:endParaRPr b="0" i="0" sz="2000" u="none" cap="none" strike="noStrike">
              <a:solidFill>
                <a:schemeClr val="dk1"/>
              </a:solidFill>
              <a:latin typeface="Arial"/>
              <a:ea typeface="Arial"/>
              <a:cs typeface="Arial"/>
              <a:sym typeface="Arial"/>
            </a:endParaRPr>
          </a:p>
        </p:txBody>
      </p:sp>
      <p:sp>
        <p:nvSpPr>
          <p:cNvPr id="360" name="Google Shape;360;p14"/>
          <p:cNvSpPr/>
          <p:nvPr/>
        </p:nvSpPr>
        <p:spPr>
          <a:xfrm>
            <a:off x="823193" y="1266619"/>
            <a:ext cx="5449800" cy="13218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dk1"/>
                </a:solidFill>
                <a:latin typeface="Arial"/>
                <a:ea typeface="Arial"/>
                <a:cs typeface="Arial"/>
                <a:sym typeface="Arial"/>
              </a:rPr>
              <a:t>Hướng nghiên cứu sắp tới</a:t>
            </a:r>
            <a:endParaRPr b="0" i="0" sz="3200" u="none" cap="none" strike="noStrike">
              <a:solidFill>
                <a:schemeClr val="dk1"/>
              </a:solidFill>
              <a:latin typeface="Arial"/>
              <a:ea typeface="Arial"/>
              <a:cs typeface="Arial"/>
              <a:sym typeface="Arial"/>
            </a:endParaRPr>
          </a:p>
        </p:txBody>
      </p:sp>
      <p:pic>
        <p:nvPicPr>
          <p:cNvPr id="361" name="Google Shape;361;p14"/>
          <p:cNvPicPr preferRelativeResize="0"/>
          <p:nvPr/>
        </p:nvPicPr>
        <p:blipFill rotWithShape="1">
          <a:blip r:embed="rId3">
            <a:alphaModFix/>
          </a:blip>
          <a:srcRect b="0" l="0" r="0" t="0"/>
          <a:stretch/>
        </p:blipFill>
        <p:spPr>
          <a:xfrm>
            <a:off x="6631225" y="1526537"/>
            <a:ext cx="4992601" cy="3804925"/>
          </a:xfrm>
          <a:prstGeom prst="rect">
            <a:avLst/>
          </a:prstGeom>
          <a:noFill/>
          <a:ln>
            <a:noFill/>
          </a:ln>
        </p:spPr>
      </p:pic>
      <p:sp>
        <p:nvSpPr>
          <p:cNvPr id="362" name="Google Shape;362;p14"/>
          <p:cNvSpPr/>
          <p:nvPr/>
        </p:nvSpPr>
        <p:spPr>
          <a:xfrm>
            <a:off x="0" y="0"/>
            <a:ext cx="2437200" cy="8913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Arial"/>
                <a:ea typeface="Arial"/>
                <a:cs typeface="Arial"/>
                <a:sym typeface="Arial"/>
              </a:rPr>
              <a:t>Kết luận</a:t>
            </a:r>
            <a:endParaRPr b="0" i="0" sz="4000" u="none" cap="none" strike="noStrike">
              <a:solidFill>
                <a:schemeClr val="dk1"/>
              </a:solidFill>
              <a:latin typeface="Arial"/>
              <a:ea typeface="Arial"/>
              <a:cs typeface="Arial"/>
              <a:sym typeface="Arial"/>
            </a:endParaRPr>
          </a:p>
        </p:txBody>
      </p:sp>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359"/>
                                        </p:tgtEl>
                                        <p:attrNameLst>
                                          <p:attrName>style.visibility</p:attrName>
                                        </p:attrNameLst>
                                      </p:cBhvr>
                                      <p:to>
                                        <p:strVal val="visible"/>
                                      </p:to>
                                    </p:set>
                                    <p:animEffect filter="fade" transition="in">
                                      <p:cBhvr>
                                        <p:cTn dur="500"/>
                                        <p:tgtEl>
                                          <p:spTgt spid="359"/>
                                        </p:tgtEl>
                                      </p:cBhvr>
                                    </p:animEffect>
                                  </p:childTnLst>
                                </p:cTn>
                              </p:par>
                              <p:par>
                                <p:cTn fill="hold" nodeType="withEffect" presetClass="entr" presetID="2" presetSubtype="2">
                                  <p:stCondLst>
                                    <p:cond delay="0"/>
                                  </p:stCondLst>
                                  <p:childTnLst>
                                    <p:set>
                                      <p:cBhvr>
                                        <p:cTn dur="1" fill="hold">
                                          <p:stCondLst>
                                            <p:cond delay="0"/>
                                          </p:stCondLst>
                                        </p:cTn>
                                        <p:tgtEl>
                                          <p:spTgt spid="360"/>
                                        </p:tgtEl>
                                        <p:attrNameLst>
                                          <p:attrName>style.visibility</p:attrName>
                                        </p:attrNameLst>
                                      </p:cBhvr>
                                      <p:to>
                                        <p:strVal val="visible"/>
                                      </p:to>
                                    </p:set>
                                    <p:anim calcmode="lin" valueType="num">
                                      <p:cBhvr additive="base">
                                        <p:cTn dur="500"/>
                                        <p:tgtEl>
                                          <p:spTgt spid="36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pic>
        <p:nvPicPr>
          <p:cNvPr id="367" name="Google Shape;367;p1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68" name="Google Shape;368;p15"/>
          <p:cNvSpPr/>
          <p:nvPr/>
        </p:nvSpPr>
        <p:spPr>
          <a:xfrm>
            <a:off x="2103120" y="1778000"/>
            <a:ext cx="7985760" cy="33020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00"/>
              <a:buFont typeface="Arial"/>
              <a:buNone/>
            </a:pPr>
            <a:r>
              <a:rPr b="0" i="0" lang="en-US" sz="7200" u="none" cap="none" strike="noStrike">
                <a:solidFill>
                  <a:schemeClr val="dk1"/>
                </a:solidFill>
                <a:latin typeface="Arial"/>
                <a:ea typeface="Arial"/>
                <a:cs typeface="Arial"/>
                <a:sym typeface="Arial"/>
              </a:rPr>
              <a:t>Cảm ơn </a:t>
            </a:r>
            <a:r>
              <a:rPr lang="en-US" sz="7200">
                <a:solidFill>
                  <a:schemeClr val="dk1"/>
                </a:solidFill>
              </a:rPr>
              <a:t>mọi người</a:t>
            </a:r>
            <a:r>
              <a:rPr b="0" i="0" lang="en-US" sz="72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7200"/>
              <a:buFont typeface="Arial"/>
              <a:buNone/>
            </a:pPr>
            <a:r>
              <a:rPr b="0" i="0" lang="en-US" sz="7200" u="none" cap="none" strike="noStrike">
                <a:solidFill>
                  <a:schemeClr val="dk1"/>
                </a:solidFill>
                <a:latin typeface="Arial"/>
                <a:ea typeface="Arial"/>
                <a:cs typeface="Arial"/>
                <a:sym typeface="Arial"/>
              </a:rPr>
              <a:t>đã lắng nghe</a:t>
            </a:r>
            <a:endParaRPr b="0" i="0" sz="7200" u="none" cap="none" strike="noStrike">
              <a:solidFill>
                <a:schemeClr val="dk1"/>
              </a:solidFill>
              <a:latin typeface="Arial"/>
              <a:ea typeface="Arial"/>
              <a:cs typeface="Arial"/>
              <a:sym typeface="Arial"/>
            </a:endParaRPr>
          </a:p>
        </p:txBody>
      </p:sp>
    </p:spTree>
  </p:cSld>
  <p:clrMapOvr>
    <a:masterClrMapping/>
  </p:clrMapOvr>
  <mc:AlternateContent>
    <mc:Choice Requires="p14">
      <p:transition spd="slow" p14:dur="700">
        <p:pus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
          <p:cNvSpPr/>
          <p:nvPr/>
        </p:nvSpPr>
        <p:spPr>
          <a:xfrm>
            <a:off x="0" y="0"/>
            <a:ext cx="12192000" cy="6858000"/>
          </a:xfrm>
          <a:prstGeom prst="rect">
            <a:avLst/>
          </a:prstGeom>
          <a:solidFill>
            <a:srgbClr val="F0F2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A picture containing background pattern&#10;&#10;Description automatically generated" id="179" name="Google Shape;179;p2"/>
          <p:cNvPicPr preferRelativeResize="0"/>
          <p:nvPr/>
        </p:nvPicPr>
        <p:blipFill rotWithShape="1">
          <a:blip r:embed="rId3">
            <a:alphaModFix/>
          </a:blip>
          <a:srcRect b="34621" l="0" r="0" t="35892"/>
          <a:stretch/>
        </p:blipFill>
        <p:spPr>
          <a:xfrm>
            <a:off x="-677950" y="3298785"/>
            <a:ext cx="15215752" cy="1956121"/>
          </a:xfrm>
          <a:prstGeom prst="rect">
            <a:avLst/>
          </a:prstGeom>
          <a:noFill/>
          <a:ln>
            <a:noFill/>
          </a:ln>
        </p:spPr>
      </p:pic>
      <p:sp>
        <p:nvSpPr>
          <p:cNvPr id="180" name="Google Shape;180;p2"/>
          <p:cNvSpPr/>
          <p:nvPr/>
        </p:nvSpPr>
        <p:spPr>
          <a:xfrm>
            <a:off x="254870" y="26511"/>
            <a:ext cx="6770675" cy="891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Times New Roman"/>
                <a:ea typeface="Times New Roman"/>
                <a:cs typeface="Times New Roman"/>
                <a:sym typeface="Times New Roman"/>
              </a:rPr>
              <a:t>Mục lục</a:t>
            </a:r>
            <a:endParaRPr b="0" i="0" sz="4000" u="none" cap="none" strike="noStrike">
              <a:solidFill>
                <a:schemeClr val="dk1"/>
              </a:solidFill>
              <a:latin typeface="Times New Roman"/>
              <a:ea typeface="Times New Roman"/>
              <a:cs typeface="Times New Roman"/>
              <a:sym typeface="Times New Roman"/>
            </a:endParaRPr>
          </a:p>
        </p:txBody>
      </p:sp>
      <p:sp>
        <p:nvSpPr>
          <p:cNvPr id="181" name="Google Shape;181;p2"/>
          <p:cNvSpPr/>
          <p:nvPr/>
        </p:nvSpPr>
        <p:spPr>
          <a:xfrm>
            <a:off x="254870" y="2901140"/>
            <a:ext cx="1411894" cy="1701478"/>
          </a:xfrm>
          <a:prstGeom prst="flowChartOffpageConnector">
            <a:avLst/>
          </a:prstGeom>
          <a:solidFill>
            <a:srgbClr val="9953F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lt1"/>
                </a:solidFill>
                <a:latin typeface="Times New Roman"/>
                <a:ea typeface="Times New Roman"/>
                <a:cs typeface="Times New Roman"/>
                <a:sym typeface="Times New Roman"/>
              </a:rPr>
              <a:t>Đặt vấn đề</a:t>
            </a:r>
            <a:endParaRPr b="0" i="0" sz="2400" u="none" cap="none" strike="noStrike">
              <a:solidFill>
                <a:schemeClr val="lt1"/>
              </a:solidFill>
              <a:latin typeface="Times New Roman"/>
              <a:ea typeface="Times New Roman"/>
              <a:cs typeface="Times New Roman"/>
              <a:sym typeface="Times New Roman"/>
            </a:endParaRPr>
          </a:p>
        </p:txBody>
      </p:sp>
      <p:sp>
        <p:nvSpPr>
          <p:cNvPr id="182" name="Google Shape;182;p2"/>
          <p:cNvSpPr/>
          <p:nvPr/>
        </p:nvSpPr>
        <p:spPr>
          <a:xfrm>
            <a:off x="5275179" y="1913401"/>
            <a:ext cx="1411894" cy="1701478"/>
          </a:xfrm>
          <a:prstGeom prst="flowChartOffpageConnector">
            <a:avLst/>
          </a:prstGeom>
          <a:solidFill>
            <a:srgbClr val="77E0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Times New Roman"/>
                <a:ea typeface="Times New Roman"/>
                <a:cs typeface="Times New Roman"/>
                <a:sym typeface="Times New Roman"/>
              </a:rPr>
              <a:t>Kết quả</a:t>
            </a:r>
            <a:endParaRPr b="0" i="0" sz="1400" u="none" cap="none" strike="noStrike">
              <a:solidFill>
                <a:srgbClr val="000000"/>
              </a:solidFill>
              <a:latin typeface="Times New Roman"/>
              <a:ea typeface="Times New Roman"/>
              <a:cs typeface="Times New Roman"/>
              <a:sym typeface="Times New Roman"/>
            </a:endParaRPr>
          </a:p>
        </p:txBody>
      </p:sp>
      <p:sp>
        <p:nvSpPr>
          <p:cNvPr id="183" name="Google Shape;183;p2"/>
          <p:cNvSpPr/>
          <p:nvPr/>
        </p:nvSpPr>
        <p:spPr>
          <a:xfrm>
            <a:off x="3585075" y="2904033"/>
            <a:ext cx="1411894" cy="1701478"/>
          </a:xfrm>
          <a:prstGeom prst="flowChartOffpageConnector">
            <a:avLst/>
          </a:prstGeom>
          <a:solidFill>
            <a:srgbClr val="C094F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lt1"/>
                </a:solidFill>
                <a:latin typeface="Times New Roman"/>
                <a:ea typeface="Times New Roman"/>
                <a:cs typeface="Times New Roman"/>
                <a:sym typeface="Times New Roman"/>
              </a:rPr>
              <a:t>Hướng tiếp cận</a:t>
            </a:r>
            <a:endParaRPr b="0" i="0" sz="2400" u="none" cap="none" strike="noStrike">
              <a:solidFill>
                <a:schemeClr val="lt1"/>
              </a:solidFill>
              <a:latin typeface="Times New Roman"/>
              <a:ea typeface="Times New Roman"/>
              <a:cs typeface="Times New Roman"/>
              <a:sym typeface="Times New Roman"/>
            </a:endParaRPr>
          </a:p>
        </p:txBody>
      </p:sp>
      <p:sp>
        <p:nvSpPr>
          <p:cNvPr id="184" name="Google Shape;184;p2"/>
          <p:cNvSpPr/>
          <p:nvPr/>
        </p:nvSpPr>
        <p:spPr>
          <a:xfrm>
            <a:off x="1966057" y="1971276"/>
            <a:ext cx="1411894" cy="1701478"/>
          </a:xfrm>
          <a:prstGeom prst="flowChartOffpageConnector">
            <a:avLst/>
          </a:prstGeom>
          <a:solidFill>
            <a:srgbClr val="0AC1E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lt1"/>
                </a:solidFill>
                <a:latin typeface="Times New Roman"/>
                <a:ea typeface="Times New Roman"/>
                <a:cs typeface="Times New Roman"/>
                <a:sym typeface="Times New Roman"/>
              </a:rPr>
              <a:t>Phương pháp hiện nay</a:t>
            </a:r>
            <a:endParaRPr b="0" i="0" sz="1400" u="none" cap="none" strike="noStrike">
              <a:solidFill>
                <a:srgbClr val="000000"/>
              </a:solidFill>
              <a:latin typeface="Times New Roman"/>
              <a:ea typeface="Times New Roman"/>
              <a:cs typeface="Times New Roman"/>
              <a:sym typeface="Times New Roman"/>
            </a:endParaRPr>
          </a:p>
        </p:txBody>
      </p:sp>
      <p:sp>
        <p:nvSpPr>
          <p:cNvPr id="185" name="Google Shape;185;p2"/>
          <p:cNvSpPr/>
          <p:nvPr/>
        </p:nvSpPr>
        <p:spPr>
          <a:xfrm>
            <a:off x="8798994" y="1913401"/>
            <a:ext cx="1411894" cy="1701478"/>
          </a:xfrm>
          <a:prstGeom prst="flowChartOffpageConnector">
            <a:avLst/>
          </a:prstGeom>
          <a:solidFill>
            <a:srgbClr val="77E0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Đánh giá</a:t>
            </a:r>
            <a:endParaRPr b="0" i="0" sz="2400" u="none" cap="none" strike="noStrike">
              <a:solidFill>
                <a:schemeClr val="dk1"/>
              </a:solidFill>
              <a:latin typeface="Times New Roman"/>
              <a:ea typeface="Times New Roman"/>
              <a:cs typeface="Times New Roman"/>
              <a:sym typeface="Times New Roman"/>
            </a:endParaRPr>
          </a:p>
        </p:txBody>
      </p:sp>
      <p:sp>
        <p:nvSpPr>
          <p:cNvPr id="186" name="Google Shape;186;p2"/>
          <p:cNvSpPr/>
          <p:nvPr/>
        </p:nvSpPr>
        <p:spPr>
          <a:xfrm>
            <a:off x="10594981" y="3037790"/>
            <a:ext cx="1411894" cy="1701478"/>
          </a:xfrm>
          <a:prstGeom prst="flowChartOffpageConnector">
            <a:avLst/>
          </a:prstGeom>
          <a:solidFill>
            <a:srgbClr val="E5D3F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Times New Roman"/>
                <a:ea typeface="Times New Roman"/>
                <a:cs typeface="Times New Roman"/>
                <a:sym typeface="Times New Roman"/>
              </a:rPr>
              <a:t>Kết luận</a:t>
            </a:r>
            <a:endParaRPr b="0" i="0" sz="2400" u="none" cap="none" strike="noStrike">
              <a:solidFill>
                <a:schemeClr val="dk1"/>
              </a:solidFill>
              <a:latin typeface="Times New Roman"/>
              <a:ea typeface="Times New Roman"/>
              <a:cs typeface="Times New Roman"/>
              <a:sym typeface="Times New Roman"/>
            </a:endParaRPr>
          </a:p>
        </p:txBody>
      </p:sp>
      <p:sp>
        <p:nvSpPr>
          <p:cNvPr id="187" name="Google Shape;187;p2"/>
          <p:cNvSpPr/>
          <p:nvPr/>
        </p:nvSpPr>
        <p:spPr>
          <a:xfrm>
            <a:off x="12680065" y="917740"/>
            <a:ext cx="1411894" cy="1701478"/>
          </a:xfrm>
          <a:prstGeom prst="flowChartOffpageConnector">
            <a:avLst/>
          </a:prstGeom>
          <a:solidFill>
            <a:srgbClr val="DAC0F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Times New Roman"/>
                <a:ea typeface="Times New Roman"/>
                <a:cs typeface="Times New Roman"/>
                <a:sym typeface="Times New Roman"/>
              </a:rPr>
              <a:t>Demo</a:t>
            </a:r>
            <a:endParaRPr b="0" i="0" sz="2400" u="none" cap="none" strike="noStrike">
              <a:solidFill>
                <a:srgbClr val="000000"/>
              </a:solidFill>
              <a:latin typeface="Times New Roman"/>
              <a:ea typeface="Times New Roman"/>
              <a:cs typeface="Times New Roman"/>
              <a:sym typeface="Times New Roman"/>
            </a:endParaRPr>
          </a:p>
        </p:txBody>
      </p:sp>
    </p:spTree>
  </p:cSld>
  <p:clrMapOvr>
    <a:masterClrMapping/>
  </p:clrMapOvr>
  <mc:AlternateContent>
    <mc:Choice Requires="p14">
      <p:transition spd="slow" p14:dur="11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80"/>
                                        </p:tgtEl>
                                        <p:attrNameLst>
                                          <p:attrName>style.visibility</p:attrName>
                                        </p:attrNameLst>
                                      </p:cBhvr>
                                      <p:to>
                                        <p:strVal val="visible"/>
                                      </p:to>
                                    </p:set>
                                    <p:anim calcmode="lin" valueType="num">
                                      <p:cBhvr additive="base">
                                        <p:cTn dur="500"/>
                                        <p:tgtEl>
                                          <p:spTgt spid="18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
          <p:cNvSpPr/>
          <p:nvPr/>
        </p:nvSpPr>
        <p:spPr>
          <a:xfrm>
            <a:off x="0" y="0"/>
            <a:ext cx="12192000" cy="6858000"/>
          </a:xfrm>
          <a:prstGeom prst="rect">
            <a:avLst/>
          </a:prstGeom>
          <a:solidFill>
            <a:srgbClr val="F0F2F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3" name="Google Shape;193;p3"/>
          <p:cNvSpPr/>
          <p:nvPr/>
        </p:nvSpPr>
        <p:spPr>
          <a:xfrm>
            <a:off x="0" y="0"/>
            <a:ext cx="1511700" cy="6858000"/>
          </a:xfrm>
          <a:prstGeom prst="rect">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4" name="Google Shape;194;p3"/>
          <p:cNvSpPr/>
          <p:nvPr/>
        </p:nvSpPr>
        <p:spPr>
          <a:xfrm>
            <a:off x="580830" y="2498271"/>
            <a:ext cx="1861458" cy="1861458"/>
          </a:xfrm>
          <a:prstGeom prst="ellipse">
            <a:avLst/>
          </a:prstGeom>
          <a:solidFill>
            <a:schemeClr val="lt1"/>
          </a:solidFill>
          <a:ln cap="flat" cmpd="sng" w="57150">
            <a:solidFill>
              <a:srgbClr val="7F7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500"/>
              <a:buFont typeface="Arial"/>
              <a:buNone/>
            </a:pPr>
            <a:r>
              <a:rPr b="0" i="0" lang="en-US" sz="3500" u="none" cap="none" strike="noStrike">
                <a:solidFill>
                  <a:schemeClr val="dk1"/>
                </a:solidFill>
                <a:latin typeface="Times New Roman"/>
                <a:ea typeface="Times New Roman"/>
                <a:cs typeface="Times New Roman"/>
                <a:sym typeface="Times New Roman"/>
              </a:rPr>
              <a:t>Đặt vấn đề</a:t>
            </a:r>
            <a:endParaRPr b="0" i="0" sz="3500" u="none" cap="none" strike="noStrike">
              <a:solidFill>
                <a:schemeClr val="dk1"/>
              </a:solidFill>
              <a:latin typeface="Times New Roman"/>
              <a:ea typeface="Times New Roman"/>
              <a:cs typeface="Times New Roman"/>
              <a:sym typeface="Times New Roman"/>
            </a:endParaRPr>
          </a:p>
        </p:txBody>
      </p:sp>
      <p:pic>
        <p:nvPicPr>
          <p:cNvPr id="195" name="Google Shape;195;p3"/>
          <p:cNvPicPr preferRelativeResize="0"/>
          <p:nvPr/>
        </p:nvPicPr>
        <p:blipFill rotWithShape="1">
          <a:blip r:embed="rId3">
            <a:alphaModFix/>
          </a:blip>
          <a:srcRect b="0" l="0" r="0" t="0"/>
          <a:stretch/>
        </p:blipFill>
        <p:spPr>
          <a:xfrm>
            <a:off x="7744408" y="-48524"/>
            <a:ext cx="5627860" cy="6906524"/>
          </a:xfrm>
          <a:prstGeom prst="rect">
            <a:avLst/>
          </a:prstGeom>
          <a:noFill/>
          <a:ln>
            <a:noFill/>
          </a:ln>
        </p:spPr>
      </p:pic>
      <p:sp>
        <p:nvSpPr>
          <p:cNvPr id="196" name="Google Shape;196;p3"/>
          <p:cNvSpPr/>
          <p:nvPr/>
        </p:nvSpPr>
        <p:spPr>
          <a:xfrm>
            <a:off x="2572611" y="907402"/>
            <a:ext cx="4655393" cy="5043196"/>
          </a:xfrm>
          <a:prstGeom prst="rect">
            <a:avLst/>
          </a:prstGeom>
          <a:noFill/>
          <a:ln>
            <a:noFill/>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2200"/>
              <a:buFont typeface="Arial"/>
              <a:buNone/>
            </a:pPr>
            <a:r>
              <a:rPr b="0" i="0" lang="en-US" sz="2200" u="none" cap="none" strike="noStrike">
                <a:solidFill>
                  <a:schemeClr val="dk1"/>
                </a:solidFill>
                <a:latin typeface="Times New Roman"/>
                <a:ea typeface="Times New Roman"/>
                <a:cs typeface="Times New Roman"/>
                <a:sym typeface="Times New Roman"/>
              </a:rPr>
              <a:t>Bão là một loại hình thời tiết cực đoan, có thể gây thiệt hại lớn về người và tài sản. Mỗi năm toàn thế giới trải qua từ 40 đến 50 cơn áp thấp nhiệt đới phát triển thành bão.</a:t>
            </a:r>
            <a:endParaRPr b="0" i="0" sz="22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200"/>
              <a:buFont typeface="Arial"/>
              <a:buNone/>
            </a:pPr>
            <a:r>
              <a:t/>
            </a:r>
            <a:endParaRPr b="0" i="0" sz="22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200"/>
              <a:buFont typeface="Arial"/>
              <a:buNone/>
            </a:pPr>
            <a:r>
              <a:rPr b="0" i="0" lang="en-US" sz="2200" u="none" cap="none" strike="noStrike">
                <a:solidFill>
                  <a:schemeClr val="dk1"/>
                </a:solidFill>
                <a:latin typeface="Times New Roman"/>
                <a:ea typeface="Times New Roman"/>
                <a:cs typeface="Times New Roman"/>
                <a:sym typeface="Times New Roman"/>
              </a:rPr>
              <a:t>Công tác dự báo bão là vô cùng quan trọng trong việc bảo vệ người dân và tài sản.</a:t>
            </a:r>
            <a:endParaRPr b="0" i="0" sz="22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200"/>
              <a:buFont typeface="Arial"/>
              <a:buNone/>
            </a:pPr>
            <a:r>
              <a:t/>
            </a:r>
            <a:endParaRPr b="0" i="0" sz="22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200"/>
              <a:buFont typeface="Arial"/>
              <a:buNone/>
            </a:pPr>
            <a:r>
              <a:rPr b="0" i="0" lang="en-US" sz="2200" u="none" cap="none" strike="noStrike">
                <a:solidFill>
                  <a:schemeClr val="dk1"/>
                </a:solidFill>
                <a:latin typeface="Times New Roman"/>
                <a:ea typeface="Times New Roman"/>
                <a:cs typeface="Times New Roman"/>
                <a:sym typeface="Times New Roman"/>
              </a:rPr>
              <a:t>Trong nghiên cứu này, </a:t>
            </a:r>
            <a:r>
              <a:rPr lang="en-US" sz="2200">
                <a:solidFill>
                  <a:schemeClr val="dk1"/>
                </a:solidFill>
                <a:latin typeface="Times New Roman"/>
                <a:ea typeface="Times New Roman"/>
                <a:cs typeface="Times New Roman"/>
                <a:sym typeface="Times New Roman"/>
              </a:rPr>
              <a:t>nghiên cứu việc áp dụng</a:t>
            </a:r>
            <a:r>
              <a:rPr b="0" i="0" lang="en-US" sz="2200" u="none" cap="none" strike="noStrike">
                <a:solidFill>
                  <a:schemeClr val="dk1"/>
                </a:solidFill>
                <a:latin typeface="Times New Roman"/>
                <a:ea typeface="Times New Roman"/>
                <a:cs typeface="Times New Roman"/>
                <a:sym typeface="Times New Roman"/>
              </a:rPr>
              <a:t> phương pháp học sâu để dự đoán quỹ đạo chuyển động của bão.</a:t>
            </a:r>
            <a:endParaRPr b="0" i="0" sz="22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200"/>
              <a:buFont typeface="Arial"/>
              <a:buNone/>
            </a:pPr>
            <a:r>
              <a:t/>
            </a:r>
            <a:endParaRPr b="0" i="0" sz="2200" u="none" cap="none" strike="noStrike">
              <a:solidFill>
                <a:schemeClr val="dk1"/>
              </a:solidFill>
              <a:latin typeface="Times New Roman"/>
              <a:ea typeface="Times New Roman"/>
              <a:cs typeface="Times New Roman"/>
              <a:sym typeface="Times New Roman"/>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4"/>
          <p:cNvPicPr preferRelativeResize="0"/>
          <p:nvPr/>
        </p:nvPicPr>
        <p:blipFill rotWithShape="1">
          <a:blip r:embed="rId3">
            <a:alphaModFix/>
          </a:blip>
          <a:srcRect b="0" l="0" r="0" t="0"/>
          <a:stretch/>
        </p:blipFill>
        <p:spPr>
          <a:xfrm>
            <a:off x="-1" y="0"/>
            <a:ext cx="12238357" cy="6858000"/>
          </a:xfrm>
          <a:prstGeom prst="rect">
            <a:avLst/>
          </a:prstGeom>
          <a:noFill/>
          <a:ln>
            <a:noFill/>
          </a:ln>
        </p:spPr>
      </p:pic>
      <p:sp>
        <p:nvSpPr>
          <p:cNvPr id="202" name="Google Shape;202;p4"/>
          <p:cNvSpPr/>
          <p:nvPr/>
        </p:nvSpPr>
        <p:spPr>
          <a:xfrm>
            <a:off x="4216400" y="1647549"/>
            <a:ext cx="3759200" cy="3759200"/>
          </a:xfrm>
          <a:prstGeom prst="ellipse">
            <a:avLst/>
          </a:prstGeom>
          <a:noFill/>
          <a:ln cap="flat" cmpd="sng" w="76200">
            <a:solidFill>
              <a:srgbClr val="5959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500"/>
              <a:buFont typeface="Arial"/>
              <a:buNone/>
            </a:pPr>
            <a:r>
              <a:t/>
            </a:r>
            <a:endParaRPr b="1" i="0" sz="2500" u="none" cap="none" strike="noStrike">
              <a:solidFill>
                <a:schemeClr val="lt1"/>
              </a:solidFill>
              <a:latin typeface="Calibri"/>
              <a:ea typeface="Calibri"/>
              <a:cs typeface="Calibri"/>
              <a:sym typeface="Calibri"/>
            </a:endParaRPr>
          </a:p>
        </p:txBody>
      </p:sp>
      <p:sp>
        <p:nvSpPr>
          <p:cNvPr id="203" name="Google Shape;203;p4"/>
          <p:cNvSpPr/>
          <p:nvPr/>
        </p:nvSpPr>
        <p:spPr>
          <a:xfrm>
            <a:off x="254870" y="26511"/>
            <a:ext cx="6770675" cy="891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000"/>
              <a:buFont typeface="Arial"/>
              <a:buNone/>
            </a:pPr>
            <a:r>
              <a:rPr b="0" i="0" lang="en-US" sz="3000" u="none" cap="none" strike="noStrike">
                <a:solidFill>
                  <a:schemeClr val="dk1"/>
                </a:solidFill>
                <a:latin typeface="Times New Roman"/>
                <a:ea typeface="Times New Roman"/>
                <a:cs typeface="Times New Roman"/>
                <a:sym typeface="Times New Roman"/>
              </a:rPr>
              <a:t>Các phương pháp hiện nay</a:t>
            </a:r>
            <a:endParaRPr b="0" i="0" sz="3000" u="none" cap="none" strike="noStrike">
              <a:solidFill>
                <a:schemeClr val="dk1"/>
              </a:solidFill>
              <a:latin typeface="Times New Roman"/>
              <a:ea typeface="Times New Roman"/>
              <a:cs typeface="Times New Roman"/>
              <a:sym typeface="Times New Roman"/>
            </a:endParaRPr>
          </a:p>
        </p:txBody>
      </p:sp>
      <p:grpSp>
        <p:nvGrpSpPr>
          <p:cNvPr id="204" name="Google Shape;204;p4"/>
          <p:cNvGrpSpPr/>
          <p:nvPr/>
        </p:nvGrpSpPr>
        <p:grpSpPr>
          <a:xfrm>
            <a:off x="4678701" y="2200800"/>
            <a:ext cx="2834598" cy="2662820"/>
            <a:chOff x="4678701" y="2200800"/>
            <a:chExt cx="2834598" cy="2662820"/>
          </a:xfrm>
        </p:grpSpPr>
        <p:sp>
          <p:nvSpPr>
            <p:cNvPr id="205" name="Google Shape;205;p4"/>
            <p:cNvSpPr/>
            <p:nvPr/>
          </p:nvSpPr>
          <p:spPr>
            <a:xfrm>
              <a:off x="4764590" y="2200800"/>
              <a:ext cx="2662820" cy="2662820"/>
            </a:xfrm>
            <a:prstGeom prst="ellipse">
              <a:avLst/>
            </a:prstGeom>
            <a:solidFill>
              <a:schemeClr val="lt1"/>
            </a:solidFill>
            <a:ln cap="flat" cmpd="sng" w="38100">
              <a:solidFill>
                <a:srgbClr val="5959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Times New Roman"/>
                <a:ea typeface="Times New Roman"/>
                <a:cs typeface="Times New Roman"/>
                <a:sym typeface="Times New Roman"/>
              </a:endParaRPr>
            </a:p>
          </p:txBody>
        </p:sp>
        <p:sp>
          <p:nvSpPr>
            <p:cNvPr id="206" name="Google Shape;206;p4"/>
            <p:cNvSpPr/>
            <p:nvPr/>
          </p:nvSpPr>
          <p:spPr>
            <a:xfrm>
              <a:off x="4678701" y="2769127"/>
              <a:ext cx="2834598" cy="1526167"/>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chemeClr val="dk1"/>
                  </a:solidFill>
                  <a:latin typeface="Times New Roman"/>
                  <a:ea typeface="Times New Roman"/>
                  <a:cs typeface="Times New Roman"/>
                  <a:sym typeface="Times New Roman"/>
                </a:rPr>
                <a:t>Các </a:t>
              </a:r>
              <a:endParaRPr b="0" i="0" sz="14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chemeClr val="dk1"/>
                  </a:solidFill>
                  <a:latin typeface="Times New Roman"/>
                  <a:ea typeface="Times New Roman"/>
                  <a:cs typeface="Times New Roman"/>
                  <a:sym typeface="Times New Roman"/>
                </a:rPr>
                <a:t>phương pháp </a:t>
              </a:r>
              <a:endParaRPr b="0" i="0" sz="14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chemeClr val="dk1"/>
                  </a:solidFill>
                  <a:latin typeface="Times New Roman"/>
                  <a:ea typeface="Times New Roman"/>
                  <a:cs typeface="Times New Roman"/>
                  <a:sym typeface="Times New Roman"/>
                </a:rPr>
                <a:t>hiện nay</a:t>
              </a:r>
              <a:endParaRPr b="0" i="0" sz="1400" u="none" cap="none" strike="noStrike">
                <a:solidFill>
                  <a:srgbClr val="000000"/>
                </a:solidFill>
                <a:latin typeface="Times New Roman"/>
                <a:ea typeface="Times New Roman"/>
                <a:cs typeface="Times New Roman"/>
                <a:sym typeface="Times New Roman"/>
              </a:endParaRPr>
            </a:p>
          </p:txBody>
        </p:sp>
      </p:grpSp>
      <p:sp>
        <p:nvSpPr>
          <p:cNvPr id="207" name="Google Shape;207;p4"/>
          <p:cNvSpPr/>
          <p:nvPr/>
        </p:nvSpPr>
        <p:spPr>
          <a:xfrm>
            <a:off x="1322303" y="846713"/>
            <a:ext cx="2834726" cy="822402"/>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2500"/>
              <a:buFont typeface="Arial"/>
              <a:buNone/>
            </a:pPr>
            <a:r>
              <a:rPr b="1" i="0" lang="en-US" sz="2500" u="none" cap="none" strike="noStrike">
                <a:solidFill>
                  <a:schemeClr val="dk1"/>
                </a:solidFill>
                <a:latin typeface="Times New Roman"/>
                <a:ea typeface="Times New Roman"/>
                <a:cs typeface="Times New Roman"/>
                <a:sym typeface="Times New Roman"/>
              </a:rPr>
              <a:t>Mô hình động</a:t>
            </a:r>
            <a:endParaRPr b="1" i="0" sz="2500" u="none" cap="none" strike="noStrike">
              <a:solidFill>
                <a:schemeClr val="dk1"/>
              </a:solidFill>
              <a:latin typeface="Times New Roman"/>
              <a:ea typeface="Times New Roman"/>
              <a:cs typeface="Times New Roman"/>
              <a:sym typeface="Times New Roman"/>
            </a:endParaRPr>
          </a:p>
        </p:txBody>
      </p:sp>
      <p:sp>
        <p:nvSpPr>
          <p:cNvPr id="208" name="Google Shape;208;p4"/>
          <p:cNvSpPr/>
          <p:nvPr/>
        </p:nvSpPr>
        <p:spPr>
          <a:xfrm>
            <a:off x="7165609" y="992976"/>
            <a:ext cx="2817144" cy="760787"/>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500"/>
              <a:buFont typeface="Arial"/>
              <a:buNone/>
            </a:pPr>
            <a:r>
              <a:rPr b="1" i="0" lang="en-US" sz="2500" u="none" cap="none" strike="noStrike">
                <a:solidFill>
                  <a:schemeClr val="dk1"/>
                </a:solidFill>
                <a:latin typeface="Times New Roman"/>
                <a:ea typeface="Times New Roman"/>
                <a:cs typeface="Times New Roman"/>
                <a:sym typeface="Times New Roman"/>
              </a:rPr>
              <a:t>Mô hình thống kê</a:t>
            </a:r>
            <a:endParaRPr b="1" i="0" sz="2500" u="none" cap="none" strike="noStrike">
              <a:solidFill>
                <a:schemeClr val="dk1"/>
              </a:solidFill>
              <a:latin typeface="Times New Roman"/>
              <a:ea typeface="Times New Roman"/>
              <a:cs typeface="Times New Roman"/>
              <a:sym typeface="Times New Roman"/>
            </a:endParaRPr>
          </a:p>
        </p:txBody>
      </p:sp>
      <p:sp>
        <p:nvSpPr>
          <p:cNvPr id="209" name="Google Shape;209;p4"/>
          <p:cNvSpPr/>
          <p:nvPr/>
        </p:nvSpPr>
        <p:spPr>
          <a:xfrm>
            <a:off x="4474426" y="4609076"/>
            <a:ext cx="502800" cy="502800"/>
          </a:xfrm>
          <a:prstGeom prst="ellipse">
            <a:avLst/>
          </a:prstGeom>
          <a:solidFill>
            <a:srgbClr val="9953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500"/>
              <a:buFont typeface="Arial"/>
              <a:buNone/>
            </a:pPr>
            <a:r>
              <a:t/>
            </a:r>
            <a:endParaRPr b="1" i="0" sz="2500" u="none" cap="none" strike="noStrike">
              <a:solidFill>
                <a:schemeClr val="lt1"/>
              </a:solidFill>
              <a:latin typeface="Calibri"/>
              <a:ea typeface="Calibri"/>
              <a:cs typeface="Calibri"/>
              <a:sym typeface="Calibri"/>
            </a:endParaRPr>
          </a:p>
        </p:txBody>
      </p:sp>
      <p:sp>
        <p:nvSpPr>
          <p:cNvPr id="210" name="Google Shape;210;p4"/>
          <p:cNvSpPr/>
          <p:nvPr/>
        </p:nvSpPr>
        <p:spPr>
          <a:xfrm>
            <a:off x="2771325" y="5212500"/>
            <a:ext cx="3909000" cy="6807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500"/>
              <a:buFont typeface="Arial"/>
              <a:buNone/>
            </a:pPr>
            <a:r>
              <a:rPr b="1" i="0" lang="en-US" sz="2500" u="none" cap="none" strike="noStrike">
                <a:solidFill>
                  <a:schemeClr val="dk1"/>
                </a:solidFill>
                <a:latin typeface="Times New Roman"/>
                <a:ea typeface="Times New Roman"/>
                <a:cs typeface="Times New Roman"/>
                <a:sym typeface="Times New Roman"/>
              </a:rPr>
              <a:t>Mô hình đồng thuận</a:t>
            </a:r>
            <a:endParaRPr b="1" i="0" sz="2500" u="none" cap="none" strike="noStrike">
              <a:solidFill>
                <a:schemeClr val="dk1"/>
              </a:solidFill>
              <a:latin typeface="Times New Roman"/>
              <a:ea typeface="Times New Roman"/>
              <a:cs typeface="Times New Roman"/>
              <a:sym typeface="Times New Roman"/>
            </a:endParaRPr>
          </a:p>
        </p:txBody>
      </p:sp>
      <p:sp>
        <p:nvSpPr>
          <p:cNvPr id="211" name="Google Shape;211;p4"/>
          <p:cNvSpPr/>
          <p:nvPr/>
        </p:nvSpPr>
        <p:spPr>
          <a:xfrm>
            <a:off x="5943600" y="3276600"/>
            <a:ext cx="304800" cy="30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212" name="Google Shape;212;p4"/>
          <p:cNvPicPr preferRelativeResize="0"/>
          <p:nvPr/>
        </p:nvPicPr>
        <p:blipFill rotWithShape="1">
          <a:blip r:embed="rId4">
            <a:alphaModFix/>
          </a:blip>
          <a:srcRect b="0" l="0" r="0" t="0"/>
          <a:stretch/>
        </p:blipFill>
        <p:spPr>
          <a:xfrm>
            <a:off x="496774" y="1531900"/>
            <a:ext cx="3333199" cy="1666600"/>
          </a:xfrm>
          <a:prstGeom prst="rect">
            <a:avLst/>
          </a:prstGeom>
          <a:noFill/>
          <a:ln>
            <a:noFill/>
          </a:ln>
        </p:spPr>
      </p:pic>
      <p:pic>
        <p:nvPicPr>
          <p:cNvPr id="213" name="Google Shape;213;p4"/>
          <p:cNvPicPr preferRelativeResize="0"/>
          <p:nvPr/>
        </p:nvPicPr>
        <p:blipFill rotWithShape="1">
          <a:blip r:embed="rId5">
            <a:alphaModFix/>
          </a:blip>
          <a:srcRect b="0" l="0" r="0" t="0"/>
          <a:stretch/>
        </p:blipFill>
        <p:spPr>
          <a:xfrm>
            <a:off x="8604141" y="1647555"/>
            <a:ext cx="3333199" cy="1474145"/>
          </a:xfrm>
          <a:prstGeom prst="rect">
            <a:avLst/>
          </a:prstGeom>
          <a:noFill/>
          <a:ln>
            <a:noFill/>
          </a:ln>
        </p:spPr>
      </p:pic>
      <p:sp>
        <p:nvSpPr>
          <p:cNvPr id="214" name="Google Shape;214;p4"/>
          <p:cNvSpPr/>
          <p:nvPr/>
        </p:nvSpPr>
        <p:spPr>
          <a:xfrm>
            <a:off x="4474425" y="1988264"/>
            <a:ext cx="502800" cy="502800"/>
          </a:xfrm>
          <a:prstGeom prst="ellipse">
            <a:avLst/>
          </a:prstGeom>
          <a:solidFill>
            <a:srgbClr val="89E5F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500"/>
              <a:buFont typeface="Arial"/>
              <a:buNone/>
            </a:pPr>
            <a:r>
              <a:t/>
            </a:r>
            <a:endParaRPr b="1" i="0" sz="2500" u="none" cap="none" strike="noStrike">
              <a:solidFill>
                <a:schemeClr val="lt1"/>
              </a:solidFill>
              <a:latin typeface="Calibri"/>
              <a:ea typeface="Calibri"/>
              <a:cs typeface="Calibri"/>
              <a:sym typeface="Calibri"/>
            </a:endParaRPr>
          </a:p>
        </p:txBody>
      </p:sp>
      <p:sp>
        <p:nvSpPr>
          <p:cNvPr id="215" name="Google Shape;215;p4"/>
          <p:cNvSpPr/>
          <p:nvPr/>
        </p:nvSpPr>
        <p:spPr>
          <a:xfrm>
            <a:off x="7265612" y="1988279"/>
            <a:ext cx="502800" cy="502800"/>
          </a:xfrm>
          <a:prstGeom prst="ellipse">
            <a:avLst/>
          </a:prstGeom>
          <a:solidFill>
            <a:srgbClr val="DAC0F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500"/>
              <a:buFont typeface="Arial"/>
              <a:buNone/>
            </a:pPr>
            <a:r>
              <a:t/>
            </a:r>
            <a:endParaRPr b="1" i="0" sz="2500" u="none" cap="none" strike="noStrike">
              <a:solidFill>
                <a:schemeClr val="lt1"/>
              </a:solidFill>
              <a:latin typeface="Calibri"/>
              <a:ea typeface="Calibri"/>
              <a:cs typeface="Calibri"/>
              <a:sym typeface="Calibri"/>
            </a:endParaRPr>
          </a:p>
        </p:txBody>
      </p:sp>
      <p:pic>
        <p:nvPicPr>
          <p:cNvPr id="216" name="Google Shape;216;p4"/>
          <p:cNvPicPr preferRelativeResize="0"/>
          <p:nvPr/>
        </p:nvPicPr>
        <p:blipFill rotWithShape="1">
          <a:blip r:embed="rId6">
            <a:alphaModFix/>
          </a:blip>
          <a:srcRect b="0" l="0" r="0" t="0"/>
          <a:stretch/>
        </p:blipFill>
        <p:spPr>
          <a:xfrm>
            <a:off x="496775" y="3581400"/>
            <a:ext cx="2752600" cy="2862951"/>
          </a:xfrm>
          <a:prstGeom prst="rect">
            <a:avLst/>
          </a:prstGeom>
          <a:noFill/>
          <a:ln>
            <a:noFill/>
          </a:ln>
        </p:spPr>
      </p:pic>
      <p:pic>
        <p:nvPicPr>
          <p:cNvPr id="217" name="Google Shape;217;p4"/>
          <p:cNvPicPr preferRelativeResize="0"/>
          <p:nvPr/>
        </p:nvPicPr>
        <p:blipFill>
          <a:blip r:embed="rId7">
            <a:alphaModFix/>
          </a:blip>
          <a:stretch>
            <a:fillRect/>
          </a:stretch>
        </p:blipFill>
        <p:spPr>
          <a:xfrm>
            <a:off x="8225363" y="3581400"/>
            <a:ext cx="4090775" cy="2473500"/>
          </a:xfrm>
          <a:prstGeom prst="rect">
            <a:avLst/>
          </a:prstGeom>
          <a:noFill/>
          <a:ln>
            <a:noFill/>
          </a:ln>
        </p:spPr>
      </p:pic>
      <p:sp>
        <p:nvSpPr>
          <p:cNvPr id="218" name="Google Shape;218;p4"/>
          <p:cNvSpPr/>
          <p:nvPr/>
        </p:nvSpPr>
        <p:spPr>
          <a:xfrm>
            <a:off x="7265612" y="4609079"/>
            <a:ext cx="502800" cy="502800"/>
          </a:xfrm>
          <a:prstGeom prst="ellipse">
            <a:avLst/>
          </a:prstGeom>
          <a:solidFill>
            <a:srgbClr val="FF00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500"/>
              <a:buFont typeface="Arial"/>
              <a:buNone/>
            </a:pPr>
            <a:r>
              <a:t/>
            </a:r>
            <a:endParaRPr b="1" i="0" sz="2500" u="none" cap="none" strike="noStrike">
              <a:solidFill>
                <a:schemeClr val="lt1"/>
              </a:solidFill>
              <a:latin typeface="Calibri"/>
              <a:ea typeface="Calibri"/>
              <a:cs typeface="Calibri"/>
              <a:sym typeface="Calibri"/>
            </a:endParaRPr>
          </a:p>
        </p:txBody>
      </p:sp>
      <p:sp>
        <p:nvSpPr>
          <p:cNvPr id="219" name="Google Shape;219;p4"/>
          <p:cNvSpPr/>
          <p:nvPr/>
        </p:nvSpPr>
        <p:spPr>
          <a:xfrm>
            <a:off x="6871850" y="5310650"/>
            <a:ext cx="1290300" cy="6807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500"/>
              <a:buFont typeface="Arial"/>
              <a:buNone/>
            </a:pPr>
            <a:r>
              <a:rPr b="1" lang="en-US" sz="2500">
                <a:solidFill>
                  <a:schemeClr val="dk1"/>
                </a:solidFill>
                <a:latin typeface="Times New Roman"/>
                <a:ea typeface="Times New Roman"/>
                <a:cs typeface="Times New Roman"/>
                <a:sym typeface="Times New Roman"/>
              </a:rPr>
              <a:t>LSTM</a:t>
            </a:r>
            <a:endParaRPr b="1" i="0" sz="2500" u="none" cap="none" strike="noStrike">
              <a:solidFill>
                <a:schemeClr val="dk1"/>
              </a:solidFill>
              <a:latin typeface="Times New Roman"/>
              <a:ea typeface="Times New Roman"/>
              <a:cs typeface="Times New Roman"/>
              <a:sym typeface="Times New Roman"/>
            </a:endParaRPr>
          </a:p>
        </p:txBody>
      </p:sp>
    </p:spTree>
  </p:cSld>
  <p:clrMapOvr>
    <a:masterClrMapping/>
  </p:clrMapOvr>
  <mc:AlternateContent>
    <mc:Choice Requires="p14">
      <p:transition spd="slow" p14:dur="11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03"/>
                                        </p:tgtEl>
                                        <p:attrNameLst>
                                          <p:attrName>style.visibility</p:attrName>
                                        </p:attrNameLst>
                                      </p:cBhvr>
                                      <p:to>
                                        <p:strVal val="visible"/>
                                      </p:to>
                                    </p:set>
                                    <p:anim calcmode="lin" valueType="num">
                                      <p:cBhvr additive="base">
                                        <p:cTn dur="500"/>
                                        <p:tgtEl>
                                          <p:spTgt spid="203"/>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250"/>
                                  </p:stCondLst>
                                  <p:childTnLst>
                                    <p:set>
                                      <p:cBhvr>
                                        <p:cTn dur="1" fill="hold">
                                          <p:stCondLst>
                                            <p:cond delay="0"/>
                                          </p:stCondLst>
                                        </p:cTn>
                                        <p:tgtEl>
                                          <p:spTgt spid="204"/>
                                        </p:tgtEl>
                                        <p:attrNameLst>
                                          <p:attrName>style.visibility</p:attrName>
                                        </p:attrNameLst>
                                      </p:cBhvr>
                                      <p:to>
                                        <p:strVal val="visible"/>
                                      </p:to>
                                    </p:set>
                                    <p:animEffect filter="fade" transition="in">
                                      <p:cBhvr>
                                        <p:cTn dur="250"/>
                                        <p:tgtEl>
                                          <p:spTgt spid="204"/>
                                        </p:tgtEl>
                                      </p:cBhvr>
                                    </p:animEffect>
                                  </p:childTnLst>
                                </p:cTn>
                              </p:par>
                              <p:par>
                                <p:cTn fill="hold" nodeType="withEffect" presetClass="entr" presetID="10" presetSubtype="0">
                                  <p:stCondLst>
                                    <p:cond delay="500"/>
                                  </p:stCondLst>
                                  <p:childTnLst>
                                    <p:set>
                                      <p:cBhvr>
                                        <p:cTn dur="1" fill="hold">
                                          <p:stCondLst>
                                            <p:cond delay="0"/>
                                          </p:stCondLst>
                                        </p:cTn>
                                        <p:tgtEl>
                                          <p:spTgt spid="202"/>
                                        </p:tgtEl>
                                        <p:attrNameLst>
                                          <p:attrName>style.visibility</p:attrName>
                                        </p:attrNameLst>
                                      </p:cBhvr>
                                      <p:to>
                                        <p:strVal val="visible"/>
                                      </p:to>
                                    </p:set>
                                    <p:animEffect filter="fade" transition="in">
                                      <p:cBhvr>
                                        <p:cTn dur="5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5"/>
          <p:cNvPicPr preferRelativeResize="0"/>
          <p:nvPr/>
        </p:nvPicPr>
        <p:blipFill rotWithShape="1">
          <a:blip r:embed="rId3">
            <a:alphaModFix/>
          </a:blip>
          <a:srcRect b="0" l="0" r="0" t="0"/>
          <a:stretch/>
        </p:blipFill>
        <p:spPr>
          <a:xfrm>
            <a:off x="0" y="-4262"/>
            <a:ext cx="12192000" cy="6858001"/>
          </a:xfrm>
          <a:prstGeom prst="rect">
            <a:avLst/>
          </a:prstGeom>
          <a:noFill/>
          <a:ln>
            <a:noFill/>
          </a:ln>
        </p:spPr>
      </p:pic>
      <p:sp>
        <p:nvSpPr>
          <p:cNvPr id="225" name="Google Shape;225;p5"/>
          <p:cNvSpPr/>
          <p:nvPr/>
        </p:nvSpPr>
        <p:spPr>
          <a:xfrm>
            <a:off x="92596" y="0"/>
            <a:ext cx="6770675" cy="891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chemeClr val="dk1"/>
                </a:solidFill>
                <a:latin typeface="Arial"/>
                <a:ea typeface="Arial"/>
                <a:cs typeface="Arial"/>
                <a:sym typeface="Arial"/>
              </a:rPr>
              <a:t>Hướng tiếp cận</a:t>
            </a:r>
            <a:endParaRPr b="0" i="0" sz="3600" u="none" cap="none" strike="noStrike">
              <a:solidFill>
                <a:schemeClr val="dk1"/>
              </a:solidFill>
              <a:latin typeface="Arial"/>
              <a:ea typeface="Arial"/>
              <a:cs typeface="Arial"/>
              <a:sym typeface="Arial"/>
            </a:endParaRPr>
          </a:p>
        </p:txBody>
      </p:sp>
      <p:sp>
        <p:nvSpPr>
          <p:cNvPr id="226" name="Google Shape;226;p5"/>
          <p:cNvSpPr/>
          <p:nvPr/>
        </p:nvSpPr>
        <p:spPr>
          <a:xfrm>
            <a:off x="579213" y="1406733"/>
            <a:ext cx="5026800" cy="798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Arial"/>
                <a:ea typeface="Arial"/>
                <a:cs typeface="Arial"/>
                <a:sym typeface="Arial"/>
              </a:rPr>
              <a:t>Sử dụng mô hình Transformer</a:t>
            </a:r>
            <a:endParaRPr b="0" i="0" sz="1400" u="none" cap="none" strike="noStrike">
              <a:solidFill>
                <a:srgbClr val="000000"/>
              </a:solidFill>
              <a:latin typeface="Arial"/>
              <a:ea typeface="Arial"/>
              <a:cs typeface="Arial"/>
              <a:sym typeface="Arial"/>
            </a:endParaRPr>
          </a:p>
        </p:txBody>
      </p:sp>
      <p:sp>
        <p:nvSpPr>
          <p:cNvPr id="227" name="Google Shape;227;p5"/>
          <p:cNvSpPr txBox="1"/>
          <p:nvPr/>
        </p:nvSpPr>
        <p:spPr>
          <a:xfrm>
            <a:off x="629063" y="3049576"/>
            <a:ext cx="6609600" cy="1785600"/>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2200"/>
              <a:buFont typeface="Noto Sans Symbols"/>
              <a:buChar char="✔"/>
            </a:pPr>
            <a:r>
              <a:rPr b="0" i="0" lang="en-US" sz="2200" u="none" cap="none" strike="noStrike">
                <a:solidFill>
                  <a:schemeClr val="dk1"/>
                </a:solidFill>
                <a:latin typeface="Arial"/>
                <a:ea typeface="Arial"/>
                <a:cs typeface="Arial"/>
                <a:sym typeface="Arial"/>
              </a:rPr>
              <a:t>Khả năng học các mối quan hệ phi tuyến giữa các yếu tố khí tượng.</a:t>
            </a:r>
            <a:endParaRPr b="0" i="0" sz="2200" u="none" cap="none" strike="noStrike">
              <a:solidFill>
                <a:schemeClr val="dk1"/>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200"/>
              <a:buFont typeface="Noto Sans Symbols"/>
              <a:buChar char="✔"/>
            </a:pPr>
            <a:r>
              <a:rPr b="0" i="0" lang="en-US" sz="2200" u="none" cap="none" strike="noStrike">
                <a:solidFill>
                  <a:schemeClr val="dk1"/>
                </a:solidFill>
                <a:latin typeface="Arial"/>
                <a:ea typeface="Arial"/>
                <a:cs typeface="Arial"/>
                <a:sym typeface="Arial"/>
              </a:rPr>
              <a:t>Sự linh hoạt trong việc lựa chọn kích thước của mô hình.</a:t>
            </a:r>
            <a:endParaRPr b="0" i="0" sz="2200" u="none" cap="none" strike="noStrike">
              <a:solidFill>
                <a:schemeClr val="dk1"/>
              </a:solidFill>
              <a:latin typeface="Arial"/>
              <a:ea typeface="Arial"/>
              <a:cs typeface="Arial"/>
              <a:sym typeface="Arial"/>
            </a:endParaRPr>
          </a:p>
          <a:p>
            <a:pPr indent="-342900" lvl="0" marL="342900" marR="0" rtl="0" algn="just">
              <a:lnSpc>
                <a:spcPct val="100000"/>
              </a:lnSpc>
              <a:spcBef>
                <a:spcPts val="0"/>
              </a:spcBef>
              <a:spcAft>
                <a:spcPts val="0"/>
              </a:spcAft>
              <a:buClr>
                <a:schemeClr val="dk1"/>
              </a:buClr>
              <a:buSzPts val="2200"/>
              <a:buFont typeface="Arial"/>
              <a:buChar char="✔"/>
            </a:pPr>
            <a:r>
              <a:rPr b="0" i="0" lang="en-US" sz="2200" u="none" cap="none" strike="noStrike">
                <a:solidFill>
                  <a:schemeClr val="dk1"/>
                </a:solidFill>
                <a:latin typeface="Arial"/>
                <a:ea typeface="Arial"/>
                <a:cs typeface="Arial"/>
                <a:sym typeface="Arial"/>
              </a:rPr>
              <a:t>Xử lý được các chuỗi có độ dài khác nhau.</a:t>
            </a:r>
            <a:endParaRPr b="0" i="0" sz="2200" u="none" cap="none" strike="noStrike">
              <a:solidFill>
                <a:schemeClr val="dk1"/>
              </a:solidFill>
              <a:latin typeface="Arial"/>
              <a:ea typeface="Arial"/>
              <a:cs typeface="Arial"/>
              <a:sym typeface="Arial"/>
            </a:endParaRPr>
          </a:p>
        </p:txBody>
      </p:sp>
      <p:sp>
        <p:nvSpPr>
          <p:cNvPr id="228" name="Google Shape;228;p5"/>
          <p:cNvSpPr/>
          <p:nvPr/>
        </p:nvSpPr>
        <p:spPr>
          <a:xfrm>
            <a:off x="629063" y="2228158"/>
            <a:ext cx="5026800" cy="798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Arial"/>
                <a:ea typeface="Arial"/>
                <a:cs typeface="Arial"/>
                <a:sym typeface="Arial"/>
              </a:rPr>
              <a:t>Ưu điểm</a:t>
            </a:r>
            <a:endParaRPr b="0" i="0" sz="1400" u="none" cap="none" strike="noStrike">
              <a:solidFill>
                <a:srgbClr val="000000"/>
              </a:solidFill>
              <a:latin typeface="Arial"/>
              <a:ea typeface="Arial"/>
              <a:cs typeface="Arial"/>
              <a:sym typeface="Arial"/>
            </a:endParaRPr>
          </a:p>
        </p:txBody>
      </p:sp>
      <p:pic>
        <p:nvPicPr>
          <p:cNvPr id="229" name="Google Shape;229;p5"/>
          <p:cNvPicPr preferRelativeResize="0"/>
          <p:nvPr/>
        </p:nvPicPr>
        <p:blipFill>
          <a:blip r:embed="rId4">
            <a:alphaModFix/>
          </a:blip>
          <a:stretch>
            <a:fillRect/>
          </a:stretch>
        </p:blipFill>
        <p:spPr>
          <a:xfrm>
            <a:off x="7411924" y="329500"/>
            <a:ext cx="4163399" cy="5869451"/>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25"/>
                                        </p:tgtEl>
                                        <p:attrNameLst>
                                          <p:attrName>style.visibility</p:attrName>
                                        </p:attrNameLst>
                                      </p:cBhvr>
                                      <p:to>
                                        <p:strVal val="visible"/>
                                      </p:to>
                                    </p:set>
                                    <p:anim calcmode="lin" valueType="num">
                                      <p:cBhvr additive="base">
                                        <p:cTn dur="500"/>
                                        <p:tgtEl>
                                          <p:spTgt spid="225"/>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250"/>
                                  </p:stCondLst>
                                  <p:childTnLst>
                                    <p:set>
                                      <p:cBhvr>
                                        <p:cTn dur="1" fill="hold">
                                          <p:stCondLst>
                                            <p:cond delay="0"/>
                                          </p:stCondLst>
                                        </p:cTn>
                                        <p:tgtEl>
                                          <p:spTgt spid="226"/>
                                        </p:tgtEl>
                                        <p:attrNameLst>
                                          <p:attrName>style.visibility</p:attrName>
                                        </p:attrNameLst>
                                      </p:cBhvr>
                                      <p:to>
                                        <p:strVal val="visible"/>
                                      </p:to>
                                    </p:set>
                                    <p:animEffect filter="fade" transition="in">
                                      <p:cBhvr>
                                        <p:cTn dur="500"/>
                                        <p:tgtEl>
                                          <p:spTgt spid="226"/>
                                        </p:tgtEl>
                                      </p:cBhvr>
                                    </p:animEffect>
                                  </p:childTnLst>
                                </p:cTn>
                              </p:par>
                              <p:par>
                                <p:cTn fill="hold" nodeType="withEffect" presetClass="entr" presetID="10" presetSubtype="0">
                                  <p:stCondLst>
                                    <p:cond delay="500"/>
                                  </p:stCondLst>
                                  <p:childTnLst>
                                    <p:set>
                                      <p:cBhvr>
                                        <p:cTn dur="1" fill="hold">
                                          <p:stCondLst>
                                            <p:cond delay="0"/>
                                          </p:stCondLst>
                                        </p:cTn>
                                        <p:tgtEl>
                                          <p:spTgt spid="227"/>
                                        </p:tgtEl>
                                        <p:attrNameLst>
                                          <p:attrName>style.visibility</p:attrName>
                                        </p:attrNameLst>
                                      </p:cBhvr>
                                      <p:to>
                                        <p:strVal val="visible"/>
                                      </p:to>
                                    </p:set>
                                    <p:animEffect filter="fade" transition="in">
                                      <p:cBhvr>
                                        <p:cTn dur="500"/>
                                        <p:tgtEl>
                                          <p:spTgt spid="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3" name="Shape 233"/>
        <p:cNvGrpSpPr/>
        <p:nvPr/>
      </p:nvGrpSpPr>
      <p:grpSpPr>
        <a:xfrm>
          <a:off x="0" y="0"/>
          <a:ext cx="0" cy="0"/>
          <a:chOff x="0" y="0"/>
          <a:chExt cx="0" cy="0"/>
        </a:xfrm>
      </p:grpSpPr>
      <p:sp>
        <p:nvSpPr>
          <p:cNvPr id="234" name="Google Shape;234;p6"/>
          <p:cNvSpPr/>
          <p:nvPr/>
        </p:nvSpPr>
        <p:spPr>
          <a:xfrm>
            <a:off x="1524" y="0"/>
            <a:ext cx="12188952" cy="68580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Background pattern&#10;&#10;Description automatically generated" id="235" name="Google Shape;235;p6"/>
          <p:cNvPicPr preferRelativeResize="0"/>
          <p:nvPr/>
        </p:nvPicPr>
        <p:blipFill rotWithShape="1">
          <a:blip r:embed="rId3">
            <a:alphaModFix/>
          </a:blip>
          <a:srcRect b="-1" l="426" r="0" t="0"/>
          <a:stretch/>
        </p:blipFill>
        <p:spPr>
          <a:xfrm>
            <a:off x="20" y="1282"/>
            <a:ext cx="12191980" cy="6856718"/>
          </a:xfrm>
          <a:prstGeom prst="rect">
            <a:avLst/>
          </a:prstGeom>
          <a:noFill/>
          <a:ln>
            <a:noFill/>
          </a:ln>
        </p:spPr>
      </p:pic>
      <p:pic>
        <p:nvPicPr>
          <p:cNvPr id="236" name="Google Shape;236;p6"/>
          <p:cNvPicPr preferRelativeResize="0"/>
          <p:nvPr/>
        </p:nvPicPr>
        <p:blipFill rotWithShape="1">
          <a:blip r:embed="rId4">
            <a:alphaModFix/>
          </a:blip>
          <a:srcRect b="0" l="0" r="0" t="0"/>
          <a:stretch/>
        </p:blipFill>
        <p:spPr>
          <a:xfrm>
            <a:off x="6592392" y="946023"/>
            <a:ext cx="4957149" cy="4965952"/>
          </a:xfrm>
          <a:prstGeom prst="rect">
            <a:avLst/>
          </a:prstGeom>
          <a:noFill/>
          <a:ln>
            <a:noFill/>
          </a:ln>
        </p:spPr>
      </p:pic>
      <p:sp>
        <p:nvSpPr>
          <p:cNvPr id="237" name="Google Shape;237;p6"/>
          <p:cNvSpPr txBox="1"/>
          <p:nvPr/>
        </p:nvSpPr>
        <p:spPr>
          <a:xfrm>
            <a:off x="368800" y="2613143"/>
            <a:ext cx="6094200" cy="163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Dữ liệu được lấy từ trung tâm dự báo bão NOAA</a:t>
            </a:r>
            <a:endParaRPr b="0"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Chứa thông tin của các cơn bão xuất hiện tại Đại tây dương từ năm 19</a:t>
            </a:r>
            <a:r>
              <a:rPr lang="en-US" sz="2000">
                <a:solidFill>
                  <a:schemeClr val="dk1"/>
                </a:solidFill>
              </a:rPr>
              <a:t>44</a:t>
            </a:r>
            <a:r>
              <a:rPr b="0" i="0" lang="en-US" sz="2000" u="none" cap="none" strike="noStrike">
                <a:solidFill>
                  <a:schemeClr val="dk1"/>
                </a:solidFill>
                <a:latin typeface="Arial"/>
                <a:ea typeface="Arial"/>
                <a:cs typeface="Arial"/>
                <a:sym typeface="Arial"/>
              </a:rPr>
              <a:t> cho tới năm 2012</a:t>
            </a:r>
            <a:endParaRPr b="0"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Arial"/>
              <a:ea typeface="Arial"/>
              <a:cs typeface="Arial"/>
              <a:sym typeface="Arial"/>
            </a:endParaRPr>
          </a:p>
        </p:txBody>
      </p:sp>
      <p:sp>
        <p:nvSpPr>
          <p:cNvPr id="238" name="Google Shape;238;p6"/>
          <p:cNvSpPr/>
          <p:nvPr/>
        </p:nvSpPr>
        <p:spPr>
          <a:xfrm>
            <a:off x="92596" y="97971"/>
            <a:ext cx="6770675" cy="891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Arial"/>
                <a:ea typeface="Arial"/>
                <a:cs typeface="Arial"/>
                <a:sym typeface="Arial"/>
              </a:rPr>
              <a:t>Dữ liệu</a:t>
            </a:r>
            <a:endParaRPr b="0" i="0" sz="4000" u="none" cap="none" strike="noStrike">
              <a:solidFill>
                <a:schemeClr val="dk1"/>
              </a:solidFill>
              <a:latin typeface="Arial"/>
              <a:ea typeface="Arial"/>
              <a:cs typeface="Arial"/>
              <a:sym typeface="Arial"/>
            </a:endParaRPr>
          </a:p>
        </p:txBody>
      </p:sp>
      <p:sp>
        <p:nvSpPr>
          <p:cNvPr id="239" name="Google Shape;239;p6"/>
          <p:cNvSpPr txBox="1"/>
          <p:nvPr/>
        </p:nvSpPr>
        <p:spPr>
          <a:xfrm>
            <a:off x="6681714" y="5984878"/>
            <a:ext cx="4867827"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https://www.spc.noaa.gov/exper/tctor/</a:t>
            </a:r>
            <a:endParaRPr b="0" i="0" sz="1400" u="none" cap="none" strike="noStrike">
              <a:solidFill>
                <a:srgbClr val="000000"/>
              </a:solidFill>
              <a:latin typeface="Arial"/>
              <a:ea typeface="Arial"/>
              <a:cs typeface="Arial"/>
              <a:sym typeface="Aria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38"/>
                                        </p:tgtEl>
                                        <p:attrNameLst>
                                          <p:attrName>style.visibility</p:attrName>
                                        </p:attrNameLst>
                                      </p:cBhvr>
                                      <p:to>
                                        <p:strVal val="visible"/>
                                      </p:to>
                                    </p:set>
                                    <p:anim calcmode="lin" valueType="num">
                                      <p:cBhvr additive="base">
                                        <p:cTn dur="500"/>
                                        <p:tgtEl>
                                          <p:spTgt spid="238"/>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400"/>
                                  </p:stCondLst>
                                  <p:childTnLst>
                                    <p:set>
                                      <p:cBhvr>
                                        <p:cTn dur="1" fill="hold">
                                          <p:stCondLst>
                                            <p:cond delay="0"/>
                                          </p:stCondLst>
                                        </p:cTn>
                                        <p:tgtEl>
                                          <p:spTgt spid="236"/>
                                        </p:tgtEl>
                                        <p:attrNameLst>
                                          <p:attrName>style.visibility</p:attrName>
                                        </p:attrNameLst>
                                      </p:cBhvr>
                                      <p:to>
                                        <p:strVal val="visible"/>
                                      </p:to>
                                    </p:set>
                                    <p:animEffect filter="fade" transition="in">
                                      <p:cBhvr>
                                        <p:cTn dur="500"/>
                                        <p:tgtEl>
                                          <p:spTgt spid="236"/>
                                        </p:tgtEl>
                                      </p:cBhvr>
                                    </p:animEffect>
                                  </p:childTnLst>
                                </p:cTn>
                              </p:par>
                              <p:par>
                                <p:cTn fill="hold" nodeType="withEffect" presetClass="entr" presetID="10" presetSubtype="0">
                                  <p:stCondLst>
                                    <p:cond delay="400"/>
                                  </p:stCondLst>
                                  <p:childTnLst>
                                    <p:set>
                                      <p:cBhvr>
                                        <p:cTn dur="1" fill="hold">
                                          <p:stCondLst>
                                            <p:cond delay="0"/>
                                          </p:stCondLst>
                                        </p:cTn>
                                        <p:tgtEl>
                                          <p:spTgt spid="237"/>
                                        </p:tgtEl>
                                        <p:attrNameLst>
                                          <p:attrName>style.visibility</p:attrName>
                                        </p:attrNameLst>
                                      </p:cBhvr>
                                      <p:to>
                                        <p:strVal val="visible"/>
                                      </p:to>
                                    </p:set>
                                    <p:animEffect filter="fade" transition="in">
                                      <p:cBhvr>
                                        <p:cTn dur="500"/>
                                        <p:tgtEl>
                                          <p:spTgt spid="237"/>
                                        </p:tgtEl>
                                      </p:cBhvr>
                                    </p:animEffect>
                                  </p:childTnLst>
                                </p:cTn>
                              </p:par>
                              <p:par>
                                <p:cTn fill="hold" nodeType="withEffect" presetClass="entr" presetID="2" presetSubtype="2">
                                  <p:stCondLst>
                                    <p:cond delay="400"/>
                                  </p:stCondLst>
                                  <p:childTnLst>
                                    <p:set>
                                      <p:cBhvr>
                                        <p:cTn dur="1" fill="hold">
                                          <p:stCondLst>
                                            <p:cond delay="0"/>
                                          </p:stCondLst>
                                        </p:cTn>
                                        <p:tgtEl>
                                          <p:spTgt spid="239"/>
                                        </p:tgtEl>
                                        <p:attrNameLst>
                                          <p:attrName>style.visibility</p:attrName>
                                        </p:attrNameLst>
                                      </p:cBhvr>
                                      <p:to>
                                        <p:strVal val="visible"/>
                                      </p:to>
                                    </p:set>
                                    <p:anim calcmode="lin" valueType="num">
                                      <p:cBhvr additive="base">
                                        <p:cTn dur="500"/>
                                        <p:tgtEl>
                                          <p:spTgt spid="23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243" name="Shape 243"/>
        <p:cNvGrpSpPr/>
        <p:nvPr/>
      </p:nvGrpSpPr>
      <p:grpSpPr>
        <a:xfrm>
          <a:off x="0" y="0"/>
          <a:ext cx="0" cy="0"/>
          <a:chOff x="0" y="0"/>
          <a:chExt cx="0" cy="0"/>
        </a:xfrm>
      </p:grpSpPr>
      <p:sp>
        <p:nvSpPr>
          <p:cNvPr id="244" name="Google Shape;244;p7"/>
          <p:cNvSpPr/>
          <p:nvPr/>
        </p:nvSpPr>
        <p:spPr>
          <a:xfrm>
            <a:off x="1524" y="0"/>
            <a:ext cx="12188952" cy="68580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Background pattern&#10;&#10;Description automatically generated" id="245" name="Google Shape;245;p7"/>
          <p:cNvPicPr preferRelativeResize="0"/>
          <p:nvPr/>
        </p:nvPicPr>
        <p:blipFill rotWithShape="1">
          <a:blip r:embed="rId3">
            <a:alphaModFix/>
          </a:blip>
          <a:srcRect b="-1" l="426" r="0" t="0"/>
          <a:stretch/>
        </p:blipFill>
        <p:spPr>
          <a:xfrm>
            <a:off x="20" y="1282"/>
            <a:ext cx="12191980" cy="6856718"/>
          </a:xfrm>
          <a:prstGeom prst="rect">
            <a:avLst/>
          </a:prstGeom>
          <a:noFill/>
          <a:ln>
            <a:noFill/>
          </a:ln>
        </p:spPr>
      </p:pic>
      <p:sp>
        <p:nvSpPr>
          <p:cNvPr id="246" name="Google Shape;246;p7"/>
          <p:cNvSpPr/>
          <p:nvPr/>
        </p:nvSpPr>
        <p:spPr>
          <a:xfrm>
            <a:off x="92596" y="97971"/>
            <a:ext cx="6770675" cy="8912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Arial"/>
                <a:ea typeface="Arial"/>
                <a:cs typeface="Arial"/>
                <a:sym typeface="Arial"/>
              </a:rPr>
              <a:t>Dữ liệu</a:t>
            </a:r>
            <a:endParaRPr b="0" i="0" sz="4000" u="none" cap="none" strike="noStrike">
              <a:solidFill>
                <a:schemeClr val="dk1"/>
              </a:solidFill>
              <a:latin typeface="Arial"/>
              <a:ea typeface="Arial"/>
              <a:cs typeface="Arial"/>
              <a:sym typeface="Arial"/>
            </a:endParaRPr>
          </a:p>
        </p:txBody>
      </p:sp>
      <p:pic>
        <p:nvPicPr>
          <p:cNvPr id="247" name="Google Shape;247;p7"/>
          <p:cNvPicPr preferRelativeResize="0"/>
          <p:nvPr/>
        </p:nvPicPr>
        <p:blipFill rotWithShape="1">
          <a:blip r:embed="rId4">
            <a:alphaModFix/>
          </a:blip>
          <a:srcRect b="0" l="0" r="0" t="0"/>
          <a:stretch/>
        </p:blipFill>
        <p:spPr>
          <a:xfrm>
            <a:off x="5771475" y="875350"/>
            <a:ext cx="5660549" cy="5194250"/>
          </a:xfrm>
          <a:prstGeom prst="rect">
            <a:avLst/>
          </a:prstGeom>
          <a:noFill/>
          <a:ln>
            <a:noFill/>
          </a:ln>
        </p:spPr>
      </p:pic>
      <p:sp>
        <p:nvSpPr>
          <p:cNvPr id="248" name="Google Shape;248;p7"/>
          <p:cNvSpPr txBox="1"/>
          <p:nvPr/>
        </p:nvSpPr>
        <p:spPr>
          <a:xfrm>
            <a:off x="1425425" y="2621600"/>
            <a:ext cx="3608400" cy="2339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chemeClr val="dk1"/>
                </a:solidFill>
                <a:latin typeface="Arial"/>
                <a:ea typeface="Arial"/>
                <a:cs typeface="Arial"/>
                <a:sym typeface="Arial"/>
              </a:rPr>
              <a:t>Các đặc tính dữ liệu:</a:t>
            </a:r>
            <a:endParaRPr b="0" i="0" sz="2000" u="none" cap="none" strike="noStrike">
              <a:solidFill>
                <a:schemeClr val="dk1"/>
              </a:solidFill>
              <a:latin typeface="Arial"/>
              <a:ea typeface="Arial"/>
              <a:cs typeface="Arial"/>
              <a:sym typeface="Arial"/>
            </a:endParaRPr>
          </a:p>
          <a:p>
            <a:pPr indent="-355600" lvl="0" marL="4572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Ngày, tháng, giờ xuất hiện </a:t>
            </a:r>
            <a:endParaRPr b="0" i="0" sz="2000" u="none" cap="none" strike="noStrike">
              <a:solidFill>
                <a:schemeClr val="dk1"/>
              </a:solidFill>
              <a:latin typeface="Arial"/>
              <a:ea typeface="Arial"/>
              <a:cs typeface="Arial"/>
              <a:sym typeface="Arial"/>
            </a:endParaRPr>
          </a:p>
          <a:p>
            <a:pPr indent="-355600" lvl="0" marL="4572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Kinh độ</a:t>
            </a:r>
            <a:endParaRPr b="0" i="0" sz="2000" u="none" cap="none" strike="noStrike">
              <a:solidFill>
                <a:schemeClr val="dk1"/>
              </a:solidFill>
              <a:latin typeface="Arial"/>
              <a:ea typeface="Arial"/>
              <a:cs typeface="Arial"/>
              <a:sym typeface="Arial"/>
            </a:endParaRPr>
          </a:p>
          <a:p>
            <a:pPr indent="-355600" lvl="0" marL="4572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Vĩ độ</a:t>
            </a:r>
            <a:endParaRPr b="0" i="0" sz="2000" u="none" cap="none" strike="noStrike">
              <a:solidFill>
                <a:schemeClr val="dk1"/>
              </a:solidFill>
              <a:latin typeface="Arial"/>
              <a:ea typeface="Arial"/>
              <a:cs typeface="Arial"/>
              <a:sym typeface="Arial"/>
            </a:endParaRPr>
          </a:p>
          <a:p>
            <a:pPr indent="-355600" lvl="0" marL="4572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Tốc độ gió</a:t>
            </a:r>
            <a:endParaRPr b="0" i="0" sz="2000" u="none" cap="none" strike="noStrike">
              <a:solidFill>
                <a:schemeClr val="dk1"/>
              </a:solidFill>
              <a:latin typeface="Arial"/>
              <a:ea typeface="Arial"/>
              <a:cs typeface="Arial"/>
              <a:sym typeface="Arial"/>
            </a:endParaRPr>
          </a:p>
          <a:p>
            <a:pPr indent="-355600" lvl="0" marL="4572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Áp suất</a:t>
            </a:r>
            <a:endParaRPr b="0" i="0" sz="2000" u="none" cap="none" strike="noStrike">
              <a:solidFill>
                <a:schemeClr val="dk1"/>
              </a:solidFill>
              <a:latin typeface="Arial"/>
              <a:ea typeface="Arial"/>
              <a:cs typeface="Arial"/>
              <a:sym typeface="Arial"/>
            </a:endParaRPr>
          </a:p>
          <a:p>
            <a:pPr indent="-355600" lvl="0" marL="457200" marR="0" rtl="0" algn="l">
              <a:lnSpc>
                <a:spcPct val="100000"/>
              </a:lnSpc>
              <a:spcBef>
                <a:spcPts val="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46"/>
                                        </p:tgtEl>
                                        <p:attrNameLst>
                                          <p:attrName>style.visibility</p:attrName>
                                        </p:attrNameLst>
                                      </p:cBhvr>
                                      <p:to>
                                        <p:strVal val="visible"/>
                                      </p:to>
                                    </p:set>
                                    <p:anim calcmode="lin" valueType="num">
                                      <p:cBhvr additive="base">
                                        <p:cTn dur="500"/>
                                        <p:tgtEl>
                                          <p:spTgt spid="24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252" name="Shape 252"/>
        <p:cNvGrpSpPr/>
        <p:nvPr/>
      </p:nvGrpSpPr>
      <p:grpSpPr>
        <a:xfrm>
          <a:off x="0" y="0"/>
          <a:ext cx="0" cy="0"/>
          <a:chOff x="0" y="0"/>
          <a:chExt cx="0" cy="0"/>
        </a:xfrm>
      </p:grpSpPr>
      <p:sp>
        <p:nvSpPr>
          <p:cNvPr id="253" name="Google Shape;253;g2436f31fee1_0_7"/>
          <p:cNvSpPr/>
          <p:nvPr/>
        </p:nvSpPr>
        <p:spPr>
          <a:xfrm>
            <a:off x="1524" y="0"/>
            <a:ext cx="12189000" cy="68580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Background pattern&#10;&#10;Description automatically generated" id="254" name="Google Shape;254;g2436f31fee1_0_7"/>
          <p:cNvPicPr preferRelativeResize="0"/>
          <p:nvPr/>
        </p:nvPicPr>
        <p:blipFill rotWithShape="1">
          <a:blip r:embed="rId3">
            <a:alphaModFix/>
          </a:blip>
          <a:srcRect b="0" l="428" r="0" t="0"/>
          <a:stretch/>
        </p:blipFill>
        <p:spPr>
          <a:xfrm>
            <a:off x="32" y="644"/>
            <a:ext cx="12191981" cy="6856718"/>
          </a:xfrm>
          <a:prstGeom prst="rect">
            <a:avLst/>
          </a:prstGeom>
          <a:noFill/>
          <a:ln>
            <a:noFill/>
          </a:ln>
        </p:spPr>
      </p:pic>
      <p:sp>
        <p:nvSpPr>
          <p:cNvPr id="255" name="Google Shape;255;g2436f31fee1_0_7"/>
          <p:cNvSpPr/>
          <p:nvPr/>
        </p:nvSpPr>
        <p:spPr>
          <a:xfrm>
            <a:off x="92596" y="97971"/>
            <a:ext cx="6770700" cy="8913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Arial"/>
                <a:ea typeface="Arial"/>
                <a:cs typeface="Arial"/>
                <a:sym typeface="Arial"/>
              </a:rPr>
              <a:t>Thống kê</a:t>
            </a:r>
            <a:endParaRPr b="0" i="0" sz="4000" u="none" cap="none" strike="noStrike">
              <a:solidFill>
                <a:schemeClr val="dk1"/>
              </a:solidFill>
              <a:latin typeface="Arial"/>
              <a:ea typeface="Arial"/>
              <a:cs typeface="Arial"/>
              <a:sym typeface="Arial"/>
            </a:endParaRPr>
          </a:p>
        </p:txBody>
      </p:sp>
      <p:sp>
        <p:nvSpPr>
          <p:cNvPr id="256" name="Google Shape;256;g2436f31fee1_0_7"/>
          <p:cNvSpPr/>
          <p:nvPr/>
        </p:nvSpPr>
        <p:spPr>
          <a:xfrm>
            <a:off x="1485925" y="5282500"/>
            <a:ext cx="3329100" cy="8223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2500"/>
              <a:buFont typeface="Arial"/>
              <a:buNone/>
            </a:pPr>
            <a:r>
              <a:rPr b="0" i="0" lang="en-US" sz="2500" u="none" cap="none" strike="noStrike">
                <a:solidFill>
                  <a:schemeClr val="dk1"/>
                </a:solidFill>
                <a:latin typeface="Times New Roman"/>
                <a:ea typeface="Times New Roman"/>
                <a:cs typeface="Times New Roman"/>
                <a:sym typeface="Times New Roman"/>
              </a:rPr>
              <a:t>Top 5 cơn bão dài nhất</a:t>
            </a:r>
            <a:endParaRPr b="0" i="0" sz="2500" u="none" cap="none" strike="noStrike">
              <a:solidFill>
                <a:schemeClr val="dk1"/>
              </a:solidFill>
              <a:latin typeface="Times New Roman"/>
              <a:ea typeface="Times New Roman"/>
              <a:cs typeface="Times New Roman"/>
              <a:sym typeface="Times New Roman"/>
            </a:endParaRPr>
          </a:p>
        </p:txBody>
      </p:sp>
      <p:sp>
        <p:nvSpPr>
          <p:cNvPr id="257" name="Google Shape;257;g2436f31fee1_0_7"/>
          <p:cNvSpPr/>
          <p:nvPr/>
        </p:nvSpPr>
        <p:spPr>
          <a:xfrm>
            <a:off x="7239600" y="5262575"/>
            <a:ext cx="3825000" cy="8223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2500"/>
              <a:buFont typeface="Arial"/>
              <a:buNone/>
            </a:pPr>
            <a:r>
              <a:rPr b="0" i="0" lang="en-US" sz="2500" u="none" cap="none" strike="noStrike">
                <a:solidFill>
                  <a:schemeClr val="dk1"/>
                </a:solidFill>
                <a:latin typeface="Times New Roman"/>
                <a:ea typeface="Times New Roman"/>
                <a:cs typeface="Times New Roman"/>
                <a:sym typeface="Times New Roman"/>
              </a:rPr>
              <a:t>Các điểm xuất hiện của bão</a:t>
            </a:r>
            <a:endParaRPr b="0" i="0" sz="2500" u="none" cap="none" strike="noStrike">
              <a:solidFill>
                <a:schemeClr val="dk1"/>
              </a:solidFill>
              <a:latin typeface="Times New Roman"/>
              <a:ea typeface="Times New Roman"/>
              <a:cs typeface="Times New Roman"/>
              <a:sym typeface="Times New Roman"/>
            </a:endParaRPr>
          </a:p>
        </p:txBody>
      </p:sp>
      <p:pic>
        <p:nvPicPr>
          <p:cNvPr id="258" name="Google Shape;258;g2436f31fee1_0_7"/>
          <p:cNvPicPr preferRelativeResize="0"/>
          <p:nvPr/>
        </p:nvPicPr>
        <p:blipFill>
          <a:blip r:embed="rId4">
            <a:alphaModFix/>
          </a:blip>
          <a:stretch>
            <a:fillRect/>
          </a:stretch>
        </p:blipFill>
        <p:spPr>
          <a:xfrm>
            <a:off x="6321988" y="1921000"/>
            <a:ext cx="5660226" cy="3162707"/>
          </a:xfrm>
          <a:prstGeom prst="rect">
            <a:avLst/>
          </a:prstGeom>
          <a:noFill/>
          <a:ln>
            <a:noFill/>
          </a:ln>
        </p:spPr>
      </p:pic>
      <p:pic>
        <p:nvPicPr>
          <p:cNvPr id="259" name="Google Shape;259;g2436f31fee1_0_7"/>
          <p:cNvPicPr preferRelativeResize="0"/>
          <p:nvPr/>
        </p:nvPicPr>
        <p:blipFill>
          <a:blip r:embed="rId5">
            <a:alphaModFix/>
          </a:blip>
          <a:stretch>
            <a:fillRect/>
          </a:stretch>
        </p:blipFill>
        <p:spPr>
          <a:xfrm>
            <a:off x="435775" y="1920975"/>
            <a:ext cx="5660226" cy="3162744"/>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55"/>
                                        </p:tgtEl>
                                        <p:attrNameLst>
                                          <p:attrName>style.visibility</p:attrName>
                                        </p:attrNameLst>
                                      </p:cBhvr>
                                      <p:to>
                                        <p:strVal val="visible"/>
                                      </p:to>
                                    </p:set>
                                    <p:anim calcmode="lin" valueType="num">
                                      <p:cBhvr additive="base">
                                        <p:cTn dur="500"/>
                                        <p:tgtEl>
                                          <p:spTgt spid="25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3" name="Shape 263"/>
        <p:cNvGrpSpPr/>
        <p:nvPr/>
      </p:nvGrpSpPr>
      <p:grpSpPr>
        <a:xfrm>
          <a:off x="0" y="0"/>
          <a:ext cx="0" cy="0"/>
          <a:chOff x="0" y="0"/>
          <a:chExt cx="0" cy="0"/>
        </a:xfrm>
      </p:grpSpPr>
      <p:sp>
        <p:nvSpPr>
          <p:cNvPr id="264" name="Google Shape;264;g1fd9a36e468_0_6"/>
          <p:cNvSpPr/>
          <p:nvPr/>
        </p:nvSpPr>
        <p:spPr>
          <a:xfrm>
            <a:off x="1524" y="0"/>
            <a:ext cx="12189000" cy="68580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Background pattern&#10;&#10;Description automatically generated" id="265" name="Google Shape;265;g1fd9a36e468_0_6"/>
          <p:cNvPicPr preferRelativeResize="0"/>
          <p:nvPr/>
        </p:nvPicPr>
        <p:blipFill rotWithShape="1">
          <a:blip r:embed="rId3">
            <a:alphaModFix/>
          </a:blip>
          <a:srcRect b="0" l="428" r="0" t="0"/>
          <a:stretch/>
        </p:blipFill>
        <p:spPr>
          <a:xfrm>
            <a:off x="32" y="644"/>
            <a:ext cx="12191981" cy="6856718"/>
          </a:xfrm>
          <a:prstGeom prst="rect">
            <a:avLst/>
          </a:prstGeom>
          <a:noFill/>
          <a:ln>
            <a:noFill/>
          </a:ln>
        </p:spPr>
      </p:pic>
      <p:sp>
        <p:nvSpPr>
          <p:cNvPr id="266" name="Google Shape;266;g1fd9a36e468_0_6"/>
          <p:cNvSpPr/>
          <p:nvPr/>
        </p:nvSpPr>
        <p:spPr>
          <a:xfrm>
            <a:off x="92596" y="97971"/>
            <a:ext cx="6770700" cy="8913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Arial"/>
                <a:ea typeface="Arial"/>
                <a:cs typeface="Arial"/>
                <a:sym typeface="Arial"/>
              </a:rPr>
              <a:t>Dữ liệu sau khi xử lý</a:t>
            </a:r>
            <a:endParaRPr b="0" i="0" sz="4000" u="none" cap="none" strike="noStrike">
              <a:solidFill>
                <a:schemeClr val="dk1"/>
              </a:solidFill>
              <a:latin typeface="Arial"/>
              <a:ea typeface="Arial"/>
              <a:cs typeface="Arial"/>
              <a:sym typeface="Arial"/>
            </a:endParaRPr>
          </a:p>
        </p:txBody>
      </p:sp>
      <p:pic>
        <p:nvPicPr>
          <p:cNvPr id="267" name="Google Shape;267;g1fd9a36e468_0_6"/>
          <p:cNvPicPr preferRelativeResize="0"/>
          <p:nvPr/>
        </p:nvPicPr>
        <p:blipFill>
          <a:blip r:embed="rId4">
            <a:alphaModFix/>
          </a:blip>
          <a:stretch>
            <a:fillRect/>
          </a:stretch>
        </p:blipFill>
        <p:spPr>
          <a:xfrm>
            <a:off x="1395888" y="4886150"/>
            <a:ext cx="9400224" cy="1275350"/>
          </a:xfrm>
          <a:prstGeom prst="rect">
            <a:avLst/>
          </a:prstGeom>
          <a:noFill/>
          <a:ln>
            <a:noFill/>
          </a:ln>
        </p:spPr>
      </p:pic>
      <p:pic>
        <p:nvPicPr>
          <p:cNvPr id="268" name="Google Shape;268;g1fd9a36e468_0_6"/>
          <p:cNvPicPr preferRelativeResize="0"/>
          <p:nvPr/>
        </p:nvPicPr>
        <p:blipFill>
          <a:blip r:embed="rId5">
            <a:alphaModFix/>
          </a:blip>
          <a:stretch>
            <a:fillRect/>
          </a:stretch>
        </p:blipFill>
        <p:spPr>
          <a:xfrm>
            <a:off x="1982940" y="1410000"/>
            <a:ext cx="8226125" cy="2831000"/>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266"/>
                                        </p:tgtEl>
                                        <p:attrNameLst>
                                          <p:attrName>style.visibility</p:attrName>
                                        </p:attrNameLst>
                                      </p:cBhvr>
                                      <p:to>
                                        <p:strVal val="visible"/>
                                      </p:to>
                                    </p:set>
                                    <p:anim calcmode="lin" valueType="num">
                                      <p:cBhvr additive="base">
                                        <p:cTn dur="500"/>
                                        <p:tgtEl>
                                          <p:spTgt spid="26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2023-03-10T07:04:20Z</dcterms:created>
  <dc:creator>Nguyen Huynh Dang 20206124</dc:creator>
</cp:coreProperties>
</file>